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3"/>
  </p:notesMasterIdLst>
  <p:handoutMasterIdLst>
    <p:handoutMasterId r:id="rId164"/>
  </p:handoutMasterIdLst>
  <p:sldIdLst>
    <p:sldId id="460" r:id="rId5"/>
    <p:sldId id="266" r:id="rId6"/>
    <p:sldId id="270" r:id="rId7"/>
    <p:sldId id="271" r:id="rId8"/>
    <p:sldId id="461" r:id="rId9"/>
    <p:sldId id="276" r:id="rId10"/>
    <p:sldId id="332" r:id="rId11"/>
    <p:sldId id="258" r:id="rId12"/>
    <p:sldId id="426" r:id="rId13"/>
    <p:sldId id="427" r:id="rId14"/>
    <p:sldId id="428" r:id="rId15"/>
    <p:sldId id="429" r:id="rId16"/>
    <p:sldId id="430" r:id="rId17"/>
    <p:sldId id="431" r:id="rId18"/>
    <p:sldId id="432" r:id="rId19"/>
    <p:sldId id="433" r:id="rId20"/>
    <p:sldId id="434" r:id="rId21"/>
    <p:sldId id="435" r:id="rId22"/>
    <p:sldId id="436" r:id="rId23"/>
    <p:sldId id="262" r:id="rId24"/>
    <p:sldId id="283" r:id="rId25"/>
    <p:sldId id="285" r:id="rId26"/>
    <p:sldId id="286" r:id="rId27"/>
    <p:sldId id="287" r:id="rId28"/>
    <p:sldId id="288" r:id="rId29"/>
    <p:sldId id="438" r:id="rId30"/>
    <p:sldId id="290" r:id="rId31"/>
    <p:sldId id="297" r:id="rId32"/>
    <p:sldId id="291" r:id="rId33"/>
    <p:sldId id="272" r:id="rId34"/>
    <p:sldId id="293" r:id="rId35"/>
    <p:sldId id="294" r:id="rId36"/>
    <p:sldId id="275" r:id="rId37"/>
    <p:sldId id="298" r:id="rId38"/>
    <p:sldId id="299" r:id="rId39"/>
    <p:sldId id="300" r:id="rId40"/>
    <p:sldId id="301" r:id="rId41"/>
    <p:sldId id="302" r:id="rId42"/>
    <p:sldId id="306" r:id="rId43"/>
    <p:sldId id="303" r:id="rId44"/>
    <p:sldId id="394" r:id="rId45"/>
    <p:sldId id="304" r:id="rId46"/>
    <p:sldId id="305" r:id="rId47"/>
    <p:sldId id="307" r:id="rId48"/>
    <p:sldId id="330" r:id="rId49"/>
    <p:sldId id="395" r:id="rId50"/>
    <p:sldId id="308" r:id="rId51"/>
    <p:sldId id="309" r:id="rId52"/>
    <p:sldId id="310" r:id="rId53"/>
    <p:sldId id="311" r:id="rId54"/>
    <p:sldId id="312" r:id="rId55"/>
    <p:sldId id="313" r:id="rId56"/>
    <p:sldId id="314" r:id="rId57"/>
    <p:sldId id="315" r:id="rId58"/>
    <p:sldId id="316" r:id="rId59"/>
    <p:sldId id="317" r:id="rId60"/>
    <p:sldId id="326" r:id="rId61"/>
    <p:sldId id="320" r:id="rId62"/>
    <p:sldId id="321" r:id="rId63"/>
    <p:sldId id="322" r:id="rId64"/>
    <p:sldId id="323" r:id="rId65"/>
    <p:sldId id="324" r:id="rId66"/>
    <p:sldId id="329" r:id="rId67"/>
    <p:sldId id="331" r:id="rId68"/>
    <p:sldId id="451" r:id="rId69"/>
    <p:sldId id="452" r:id="rId70"/>
    <p:sldId id="418" r:id="rId71"/>
    <p:sldId id="411" r:id="rId72"/>
    <p:sldId id="412" r:id="rId73"/>
    <p:sldId id="424" r:id="rId74"/>
    <p:sldId id="423" r:id="rId75"/>
    <p:sldId id="413" r:id="rId76"/>
    <p:sldId id="455" r:id="rId77"/>
    <p:sldId id="454" r:id="rId78"/>
    <p:sldId id="343" r:id="rId79"/>
    <p:sldId id="425" r:id="rId80"/>
    <p:sldId id="344" r:id="rId81"/>
    <p:sldId id="345" r:id="rId82"/>
    <p:sldId id="346" r:id="rId83"/>
    <p:sldId id="348" r:id="rId84"/>
    <p:sldId id="457" r:id="rId85"/>
    <p:sldId id="384" r:id="rId86"/>
    <p:sldId id="350" r:id="rId87"/>
    <p:sldId id="347" r:id="rId88"/>
    <p:sldId id="349" r:id="rId89"/>
    <p:sldId id="385" r:id="rId90"/>
    <p:sldId id="389" r:id="rId91"/>
    <p:sldId id="387" r:id="rId92"/>
    <p:sldId id="390" r:id="rId93"/>
    <p:sldId id="391" r:id="rId94"/>
    <p:sldId id="388" r:id="rId95"/>
    <p:sldId id="419" r:id="rId96"/>
    <p:sldId id="420" r:id="rId97"/>
    <p:sldId id="421" r:id="rId98"/>
    <p:sldId id="338" r:id="rId99"/>
    <p:sldId id="462" r:id="rId100"/>
    <p:sldId id="400" r:id="rId101"/>
    <p:sldId id="401" r:id="rId102"/>
    <p:sldId id="402" r:id="rId103"/>
    <p:sldId id="397" r:id="rId104"/>
    <p:sldId id="403" r:id="rId105"/>
    <p:sldId id="382" r:id="rId106"/>
    <p:sldId id="398" r:id="rId107"/>
    <p:sldId id="409" r:id="rId108"/>
    <p:sldId id="410" r:id="rId109"/>
    <p:sldId id="341" r:id="rId110"/>
    <p:sldId id="445" r:id="rId111"/>
    <p:sldId id="446" r:id="rId112"/>
    <p:sldId id="447" r:id="rId113"/>
    <p:sldId id="448" r:id="rId114"/>
    <p:sldId id="337" r:id="rId115"/>
    <p:sldId id="449" r:id="rId116"/>
    <p:sldId id="404" r:id="rId117"/>
    <p:sldId id="405" r:id="rId118"/>
    <p:sldId id="407" r:id="rId119"/>
    <p:sldId id="408" r:id="rId120"/>
    <p:sldId id="383" r:id="rId121"/>
    <p:sldId id="463" r:id="rId122"/>
    <p:sldId id="464" r:id="rId123"/>
    <p:sldId id="465" r:id="rId124"/>
    <p:sldId id="392" r:id="rId125"/>
    <p:sldId id="456" r:id="rId126"/>
    <p:sldId id="396" r:id="rId127"/>
    <p:sldId id="353" r:id="rId128"/>
    <p:sldId id="361" r:id="rId129"/>
    <p:sldId id="362" r:id="rId130"/>
    <p:sldId id="363" r:id="rId131"/>
    <p:sldId id="351" r:id="rId132"/>
    <p:sldId id="360" r:id="rId133"/>
    <p:sldId id="354" r:id="rId134"/>
    <p:sldId id="355" r:id="rId135"/>
    <p:sldId id="356" r:id="rId136"/>
    <p:sldId id="357" r:id="rId137"/>
    <p:sldId id="359" r:id="rId138"/>
    <p:sldId id="365" r:id="rId139"/>
    <p:sldId id="366" r:id="rId140"/>
    <p:sldId id="367" r:id="rId141"/>
    <p:sldId id="368" r:id="rId142"/>
    <p:sldId id="369" r:id="rId143"/>
    <p:sldId id="370" r:id="rId144"/>
    <p:sldId id="371" r:id="rId145"/>
    <p:sldId id="372" r:id="rId146"/>
    <p:sldId id="373" r:id="rId147"/>
    <p:sldId id="374" r:id="rId148"/>
    <p:sldId id="376" r:id="rId149"/>
    <p:sldId id="377" r:id="rId150"/>
    <p:sldId id="378" r:id="rId151"/>
    <p:sldId id="381" r:id="rId152"/>
    <p:sldId id="444" r:id="rId153"/>
    <p:sldId id="439" r:id="rId154"/>
    <p:sldId id="440" r:id="rId155"/>
    <p:sldId id="441" r:id="rId156"/>
    <p:sldId id="442" r:id="rId157"/>
    <p:sldId id="450" r:id="rId158"/>
    <p:sldId id="256" r:id="rId159"/>
    <p:sldId id="274" r:id="rId160"/>
    <p:sldId id="277" r:id="rId161"/>
    <p:sldId id="453" r:id="rId1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A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788D0-0F3F-7195-201D-1545842E3B4D}" v="4" dt="2022-09-12T15:42:10.403"/>
    <p1510:client id="{E7BFD5DE-383B-480D-A6AF-6C8EDF3680A8}" v="68" dt="2022-09-05T22:24:15.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snapToObjects="1">
      <p:cViewPr>
        <p:scale>
          <a:sx n="75" d="100"/>
          <a:sy n="75" d="100"/>
        </p:scale>
        <p:origin x="1065" y="36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handoutMaster" Target="handoutMasters/handoutMaster1.xml"/><Relationship Id="rId16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1125492125984203E-2"/>
          <c:y val="7.5354161794381896E-2"/>
          <c:w val="0.88554117454068204"/>
          <c:h val="0.55341792011449198"/>
        </c:manualLayout>
      </c:layout>
      <c:bar3DChart>
        <c:barDir val="col"/>
        <c:grouping val="clustered"/>
        <c:varyColors val="0"/>
        <c:ser>
          <c:idx val="0"/>
          <c:order val="0"/>
          <c:tx>
            <c:strRef>
              <c:f>Sheet1!$B$1</c:f>
              <c:strCache>
                <c:ptCount val="1"/>
                <c:pt idx="0">
                  <c:v>Series 1</c:v>
                </c:pt>
              </c:strCache>
            </c:strRef>
          </c:tx>
          <c:invertIfNegative val="0"/>
          <c:cat>
            <c:strRef>
              <c:f>Sheet1!$A$2:$A$4</c:f>
              <c:strCache>
                <c:ptCount val="3"/>
                <c:pt idx="0">
                  <c:v>STUDENT</c:v>
                </c:pt>
                <c:pt idx="1">
                  <c:v>PARENT</c:v>
                </c:pt>
                <c:pt idx="2">
                  <c:v>GRANDPARENT</c:v>
                </c:pt>
              </c:strCache>
            </c:strRef>
          </c:cat>
          <c:val>
            <c:numRef>
              <c:f>Sheet1!$B$2:$B$4</c:f>
              <c:numCache>
                <c:formatCode>General</c:formatCode>
                <c:ptCount val="3"/>
                <c:pt idx="0">
                  <c:v>15.5</c:v>
                </c:pt>
                <c:pt idx="1">
                  <c:v>12</c:v>
                </c:pt>
                <c:pt idx="2">
                  <c:v>8.5</c:v>
                </c:pt>
              </c:numCache>
            </c:numRef>
          </c:val>
          <c:extLst>
            <c:ext xmlns:c16="http://schemas.microsoft.com/office/drawing/2014/chart" uri="{C3380CC4-5D6E-409C-BE32-E72D297353CC}">
              <c16:uniqueId val="{00000000-9AF0-40AE-9AA9-E1FD25FFBF4B}"/>
            </c:ext>
          </c:extLst>
        </c:ser>
        <c:dLbls>
          <c:showLegendKey val="0"/>
          <c:showVal val="0"/>
          <c:showCatName val="0"/>
          <c:showSerName val="0"/>
          <c:showPercent val="0"/>
          <c:showBubbleSize val="0"/>
        </c:dLbls>
        <c:gapWidth val="150"/>
        <c:shape val="box"/>
        <c:axId val="-2067810520"/>
        <c:axId val="-2067954552"/>
        <c:axId val="0"/>
      </c:bar3DChart>
      <c:catAx>
        <c:axId val="-2067810520"/>
        <c:scaling>
          <c:orientation val="minMax"/>
        </c:scaling>
        <c:delete val="1"/>
        <c:axPos val="b"/>
        <c:numFmt formatCode="General" sourceLinked="0"/>
        <c:majorTickMark val="out"/>
        <c:minorTickMark val="none"/>
        <c:tickLblPos val="nextTo"/>
        <c:crossAx val="-2067954552"/>
        <c:crosses val="autoZero"/>
        <c:auto val="1"/>
        <c:lblAlgn val="ctr"/>
        <c:lblOffset val="100"/>
        <c:noMultiLvlLbl val="0"/>
      </c:catAx>
      <c:valAx>
        <c:axId val="-2067954552"/>
        <c:scaling>
          <c:orientation val="minMax"/>
        </c:scaling>
        <c:delete val="0"/>
        <c:axPos val="l"/>
        <c:majorGridlines/>
        <c:numFmt formatCode="General" sourceLinked="1"/>
        <c:majorTickMark val="out"/>
        <c:minorTickMark val="none"/>
        <c:tickLblPos val="nextTo"/>
        <c:crossAx val="-2067810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5801F4-0835-E04E-A149-B2FB1D162965}" type="datetimeFigureOut">
              <a:rPr lang="en-US" smtClean="0"/>
              <a:t>4/15/2024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BA5D3E-6660-CB4F-A9C0-A5F44AC38096}" type="slidenum">
              <a:rPr lang="en-US" smtClean="0"/>
              <a:t>‹#›</a:t>
            </a:fld>
            <a:endParaRPr lang="en-US"/>
          </a:p>
        </p:txBody>
      </p:sp>
    </p:spTree>
    <p:extLst>
      <p:ext uri="{BB962C8B-B14F-4D97-AF65-F5344CB8AC3E}">
        <p14:creationId xmlns:p14="http://schemas.microsoft.com/office/powerpoint/2010/main" val="962776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04C7F9-F110-3C41-B997-9B974A4CE05D}" type="datetimeFigureOut">
              <a:rPr lang="en-US" smtClean="0"/>
              <a:t>4/15/2024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775B28-85FB-E645-B7C2-11B694FD13A7}" type="slidenum">
              <a:rPr lang="en-US" smtClean="0"/>
              <a:t>‹#›</a:t>
            </a:fld>
            <a:endParaRPr lang="en-US"/>
          </a:p>
        </p:txBody>
      </p:sp>
    </p:spTree>
    <p:extLst>
      <p:ext uri="{BB962C8B-B14F-4D97-AF65-F5344CB8AC3E}">
        <p14:creationId xmlns:p14="http://schemas.microsoft.com/office/powerpoint/2010/main" val="29305779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775B28-85FB-E645-B7C2-11B694FD13A7}" type="slidenum">
              <a:rPr lang="en-US" smtClean="0"/>
              <a:t>6</a:t>
            </a:fld>
            <a:endParaRPr lang="en-US"/>
          </a:p>
        </p:txBody>
      </p:sp>
    </p:spTree>
    <p:extLst>
      <p:ext uri="{BB962C8B-B14F-4D97-AF65-F5344CB8AC3E}">
        <p14:creationId xmlns:p14="http://schemas.microsoft.com/office/powerpoint/2010/main" val="155262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775B28-85FB-E645-B7C2-11B694FD13A7}" type="slidenum">
              <a:rPr lang="en-US" smtClean="0"/>
              <a:t>65</a:t>
            </a:fld>
            <a:endParaRPr lang="en-US"/>
          </a:p>
        </p:txBody>
      </p:sp>
    </p:spTree>
    <p:extLst>
      <p:ext uri="{BB962C8B-B14F-4D97-AF65-F5344CB8AC3E}">
        <p14:creationId xmlns:p14="http://schemas.microsoft.com/office/powerpoint/2010/main" val="155262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775B28-85FB-E645-B7C2-11B694FD13A7}" type="slidenum">
              <a:rPr lang="en-US" smtClean="0"/>
              <a:t>66</a:t>
            </a:fld>
            <a:endParaRPr lang="en-US"/>
          </a:p>
        </p:txBody>
      </p:sp>
    </p:spTree>
    <p:extLst>
      <p:ext uri="{BB962C8B-B14F-4D97-AF65-F5344CB8AC3E}">
        <p14:creationId xmlns:p14="http://schemas.microsoft.com/office/powerpoint/2010/main" val="155262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775B28-85FB-E645-B7C2-11B694FD13A7}" type="slidenum">
              <a:rPr lang="en-US" smtClean="0"/>
              <a:t>86</a:t>
            </a:fld>
            <a:endParaRPr lang="en-US"/>
          </a:p>
        </p:txBody>
      </p:sp>
    </p:spTree>
    <p:extLst>
      <p:ext uri="{BB962C8B-B14F-4D97-AF65-F5344CB8AC3E}">
        <p14:creationId xmlns:p14="http://schemas.microsoft.com/office/powerpoint/2010/main" val="155337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775B28-85FB-E645-B7C2-11B694FD13A7}" type="slidenum">
              <a:rPr lang="en-US" smtClean="0"/>
              <a:t>88</a:t>
            </a:fld>
            <a:endParaRPr lang="en-US"/>
          </a:p>
        </p:txBody>
      </p:sp>
    </p:spTree>
    <p:extLst>
      <p:ext uri="{BB962C8B-B14F-4D97-AF65-F5344CB8AC3E}">
        <p14:creationId xmlns:p14="http://schemas.microsoft.com/office/powerpoint/2010/main" val="155337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775B28-85FB-E645-B7C2-11B694FD13A7}" type="slidenum">
              <a:rPr lang="en-US" smtClean="0"/>
              <a:t>89</a:t>
            </a:fld>
            <a:endParaRPr lang="en-US"/>
          </a:p>
        </p:txBody>
      </p:sp>
    </p:spTree>
    <p:extLst>
      <p:ext uri="{BB962C8B-B14F-4D97-AF65-F5344CB8AC3E}">
        <p14:creationId xmlns:p14="http://schemas.microsoft.com/office/powerpoint/2010/main" val="155337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775B28-85FB-E645-B7C2-11B694FD13A7}" type="slidenum">
              <a:rPr lang="en-US" smtClean="0"/>
              <a:t>90</a:t>
            </a:fld>
            <a:endParaRPr lang="en-US"/>
          </a:p>
        </p:txBody>
      </p:sp>
    </p:spTree>
    <p:extLst>
      <p:ext uri="{BB962C8B-B14F-4D97-AF65-F5344CB8AC3E}">
        <p14:creationId xmlns:p14="http://schemas.microsoft.com/office/powerpoint/2010/main" val="155337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775B28-85FB-E645-B7C2-11B694FD13A7}" type="slidenum">
              <a:rPr lang="en-US" smtClean="0"/>
              <a:t>91</a:t>
            </a:fld>
            <a:endParaRPr lang="en-US"/>
          </a:p>
        </p:txBody>
      </p:sp>
    </p:spTree>
    <p:extLst>
      <p:ext uri="{BB962C8B-B14F-4D97-AF65-F5344CB8AC3E}">
        <p14:creationId xmlns:p14="http://schemas.microsoft.com/office/powerpoint/2010/main" val="155337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171220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362261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258815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65553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860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278281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109123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25537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81710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333896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EA482-07AE-564A-8CB5-7EF88D04E492}"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92C92A-EDB2-B64A-8ACE-E6296E87BB65}" type="slidenum">
              <a:rPr lang="en-US" smtClean="0"/>
              <a:t>‹#›</a:t>
            </a:fld>
            <a:endParaRPr lang="en-US" dirty="0"/>
          </a:p>
        </p:txBody>
      </p:sp>
    </p:spTree>
    <p:extLst>
      <p:ext uri="{BB962C8B-B14F-4D97-AF65-F5344CB8AC3E}">
        <p14:creationId xmlns:p14="http://schemas.microsoft.com/office/powerpoint/2010/main" val="206998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EA482-07AE-564A-8CB5-7EF88D04E492}" type="datetimeFigureOut">
              <a:rPr lang="en-US" smtClean="0"/>
              <a:t>4/15/2024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2C92A-EDB2-B64A-8ACE-E6296E87BB65}" type="slidenum">
              <a:rPr lang="en-US" smtClean="0"/>
              <a:t>‹#›</a:t>
            </a:fld>
            <a:endParaRPr lang="en-US" dirty="0"/>
          </a:p>
        </p:txBody>
      </p:sp>
    </p:spTree>
    <p:extLst>
      <p:ext uri="{BB962C8B-B14F-4D97-AF65-F5344CB8AC3E}">
        <p14:creationId xmlns:p14="http://schemas.microsoft.com/office/powerpoint/2010/main" val="2575857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3" Type="http://schemas.openxmlformats.org/officeDocument/2006/relationships/hyperlink" Target="https://www.socialpilot.co/blog/pinterest-statistics#:~:text=Pinterest%20stats%20show%20that%20video%20views%20have%20increased,million%20visual%20searches%20via%20Pinterest%20lens%20each%20month." TargetMode="External"/><Relationship Id="rId2" Type="http://schemas.openxmlformats.org/officeDocument/2006/relationships/hyperlink" Target="https://www.statista.com/statistics/463353/pinterest-global-mau/"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119.xml.rels><?xml version="1.0" encoding="UTF-8" standalone="yes"?>
<Relationships xmlns="http://schemas.openxmlformats.org/package/2006/relationships"><Relationship Id="rId2" Type="http://schemas.openxmlformats.org/officeDocument/2006/relationships/hyperlink" Target="https://www.helloleads.io/blog/stats-facts/canva-23-amazing-stats-and-facts/#:~:text=How%20many%20people%20use%20canva%3A%20136.1%20million%20%28May,million%20%282019%29%20Monthly%20active%20users%20%3A%2030%20mill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hyperlink" Target="https://www.marketingscoop.com/short-video-app/#:~:text=20%20Best%20Short%20Video%20Apps.%201%201.%20Instagram.,4%204.%20Likee.%205%205.%20VivaVideo.%20More%20items"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jpg"/><Relationship Id="rId1" Type="http://schemas.openxmlformats.org/officeDocument/2006/relationships/slideLayout" Target="../slideLayouts/slideLayout2.xml"/><Relationship Id="rId6" Type="http://schemas.openxmlformats.org/officeDocument/2006/relationships/image" Target="../media/image137.jpg"/><Relationship Id="rId5" Type="http://schemas.openxmlformats.org/officeDocument/2006/relationships/image" Target="../media/image136.gif"/><Relationship Id="rId4" Type="http://schemas.openxmlformats.org/officeDocument/2006/relationships/image" Target="../media/image135.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4.png"/></Relationships>
</file>

<file path=ppt/slides/_rels/slide1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americanreu.net/" TargetMode="Externa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2.png"/><Relationship Id="rId4" Type="http://schemas.openxmlformats.org/officeDocument/2006/relationships/image" Target="../media/image84.jp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americanreu.net/" TargetMode="Externa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1.png"/><Relationship Id="rId9"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2.png"/></Relationships>
</file>

<file path=ppt/slides/_rels/slide6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6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84.jpg"/><Relationship Id="rId4" Type="http://schemas.openxmlformats.org/officeDocument/2006/relationships/notesSlide" Target="../notesSlides/notesSlide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9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9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9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070.png"/></Relationships>
</file>

<file path=ppt/slides/_rels/slide9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1649" y="1935619"/>
            <a:ext cx="1431667" cy="20886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29" y="1240379"/>
            <a:ext cx="1464365" cy="235497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27608" y="2107590"/>
            <a:ext cx="1308994" cy="202232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5489" y="2233586"/>
            <a:ext cx="1327137" cy="196216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773" y="2893847"/>
            <a:ext cx="1330033" cy="213894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84115" y="3108038"/>
            <a:ext cx="1458370" cy="2138942"/>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1529" y="3963318"/>
            <a:ext cx="1462259" cy="2138942"/>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40730" y="2971194"/>
            <a:ext cx="1411702" cy="2138942"/>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585659" y="4064570"/>
            <a:ext cx="1394533" cy="1997378"/>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00451" y="4086060"/>
            <a:ext cx="1389019" cy="2048152"/>
          </a:xfrm>
          <a:prstGeom prst="rect">
            <a:avLst/>
          </a:prstGeom>
        </p:spPr>
      </p:pic>
      <p:pic>
        <p:nvPicPr>
          <p:cNvPr id="12"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0447" y="4024257"/>
            <a:ext cx="1329922" cy="2078003"/>
          </a:xfrm>
          <a:prstGeom prst="rect">
            <a:avLst/>
          </a:prstGeom>
        </p:spPr>
      </p:pic>
      <p:sp>
        <p:nvSpPr>
          <p:cNvPr id="13" name="TextBox 13"/>
          <p:cNvSpPr txBox="1"/>
          <p:nvPr/>
        </p:nvSpPr>
        <p:spPr>
          <a:xfrm>
            <a:off x="4000926" y="3087538"/>
            <a:ext cx="4742184" cy="974626"/>
          </a:xfrm>
          <a:prstGeom prst="rect">
            <a:avLst/>
          </a:prstGeom>
        </p:spPr>
        <p:txBody>
          <a:bodyPr lIns="0" tIns="0" rIns="0" bIns="0" rtlCol="0" anchor="t">
            <a:spAutoFit/>
          </a:bodyPr>
          <a:lstStyle/>
          <a:p>
            <a:pPr algn="ctr">
              <a:lnSpc>
                <a:spcPts val="3840"/>
              </a:lnSpc>
            </a:pPr>
            <a:r>
              <a:rPr lang="en-US" sz="4000" dirty="0">
                <a:solidFill>
                  <a:srgbClr val="9C182F"/>
                </a:solidFill>
                <a:latin typeface="Telegraf Bold"/>
              </a:rPr>
              <a:t>Welcome to</a:t>
            </a:r>
          </a:p>
          <a:p>
            <a:pPr algn="ctr">
              <a:lnSpc>
                <a:spcPts val="3840"/>
              </a:lnSpc>
            </a:pPr>
            <a:r>
              <a:rPr lang="en-US" sz="4000" dirty="0">
                <a:solidFill>
                  <a:srgbClr val="9C182F"/>
                </a:solidFill>
                <a:latin typeface="Telegraf Bold"/>
              </a:rPr>
              <a:t>AREU </a:t>
            </a:r>
          </a:p>
        </p:txBody>
      </p:sp>
      <p:sp>
        <p:nvSpPr>
          <p:cNvPr id="14" name="TextBox 14"/>
          <p:cNvSpPr txBox="1"/>
          <p:nvPr/>
        </p:nvSpPr>
        <p:spPr>
          <a:xfrm>
            <a:off x="4732623" y="1725844"/>
            <a:ext cx="3279523" cy="242054"/>
          </a:xfrm>
          <a:prstGeom prst="rect">
            <a:avLst/>
          </a:prstGeom>
        </p:spPr>
        <p:txBody>
          <a:bodyPr lIns="0" tIns="0" rIns="0" bIns="0" rtlCol="0" anchor="t">
            <a:spAutoFit/>
          </a:bodyPr>
          <a:lstStyle/>
          <a:p>
            <a:pPr algn="ctr">
              <a:lnSpc>
                <a:spcPts val="2240"/>
              </a:lnSpc>
            </a:pPr>
            <a:endParaRPr sz="900"/>
          </a:p>
        </p:txBody>
      </p:sp>
      <p:pic>
        <p:nvPicPr>
          <p:cNvPr id="15" name="Picture 15"/>
          <p:cNvPicPr>
            <a:picLocks noChangeAspect="1"/>
          </p:cNvPicPr>
          <p:nvPr/>
        </p:nvPicPr>
        <p:blipFill>
          <a:blip r:embed="rId24"/>
          <a:srcRect/>
          <a:stretch>
            <a:fillRect/>
          </a:stretch>
        </p:blipFill>
        <p:spPr>
          <a:xfrm>
            <a:off x="5008544" y="1371600"/>
            <a:ext cx="2500029" cy="7359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 y="863600"/>
            <a:ext cx="9113025" cy="5118100"/>
          </a:xfrm>
          <a:prstGeom prst="rect">
            <a:avLst/>
          </a:prstGeom>
        </p:spPr>
      </p:pic>
    </p:spTree>
    <p:extLst>
      <p:ext uri="{BB962C8B-B14F-4D97-AF65-F5344CB8AC3E}">
        <p14:creationId xmlns:p14="http://schemas.microsoft.com/office/powerpoint/2010/main" val="12759516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1" y="857755"/>
            <a:ext cx="2698246" cy="2698246"/>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300" dirty="0">
                <a:solidFill>
                  <a:srgbClr val="5FCAF4"/>
                </a:solidFill>
                <a:effectLst>
                  <a:outerShdw blurRad="50800" dist="38100" dir="2700000" algn="tl" rotWithShape="0">
                    <a:prstClr val="black">
                      <a:alpha val="40000"/>
                    </a:prstClr>
                  </a:outerShdw>
                </a:effectLst>
              </a:rPr>
              <a:t>SOCIAL MEDIA PLATFORMS</a:t>
            </a:r>
          </a:p>
        </p:txBody>
      </p:sp>
      <p:sp>
        <p:nvSpPr>
          <p:cNvPr id="8" name="Rounded Rectangular Callout 7"/>
          <p:cNvSpPr/>
          <p:nvPr/>
        </p:nvSpPr>
        <p:spPr>
          <a:xfrm>
            <a:off x="3251200" y="1663700"/>
            <a:ext cx="5537200" cy="3657600"/>
          </a:xfrm>
          <a:prstGeom prst="wedgeRoundRectCallout">
            <a:avLst>
              <a:gd name="adj1" fmla="val -82674"/>
              <a:gd name="adj2" fmla="val 107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3556000" y="1862435"/>
            <a:ext cx="4965700" cy="3170099"/>
          </a:xfrm>
          <a:prstGeom prst="rect">
            <a:avLst/>
          </a:prstGeom>
        </p:spPr>
        <p:txBody>
          <a:bodyPr wrap="square">
            <a:spAutoFit/>
          </a:bodyPr>
          <a:lstStyle/>
          <a:p>
            <a:r>
              <a:rPr lang="en-US" sz="4000" b="1" dirty="0">
                <a:solidFill>
                  <a:schemeClr val="bg1"/>
                </a:solidFill>
              </a:rPr>
              <a:t>In 2019 Facebook influenced 52 % of consumers’ online and offline purchases, up from 36% &amp; in 2014.</a:t>
            </a:r>
          </a:p>
        </p:txBody>
      </p:sp>
      <p:sp>
        <p:nvSpPr>
          <p:cNvPr id="10" name="Rectangle 9"/>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11" name="Rounded Rectangle 10"/>
          <p:cNvSpPr/>
          <p:nvPr/>
        </p:nvSpPr>
        <p:spPr>
          <a:xfrm>
            <a:off x="5930900" y="2552700"/>
            <a:ext cx="6477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635500" y="4435634"/>
            <a:ext cx="7112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0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1" y="857755"/>
            <a:ext cx="2698246" cy="2698246"/>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300" dirty="0">
                <a:solidFill>
                  <a:srgbClr val="5FCAF4"/>
                </a:solidFill>
                <a:effectLst>
                  <a:outerShdw blurRad="50800" dist="38100" dir="2700000" algn="tl" rotWithShape="0">
                    <a:prstClr val="black">
                      <a:alpha val="40000"/>
                    </a:prstClr>
                  </a:outerShdw>
                </a:effectLst>
              </a:rPr>
              <a:t>SOCIAL MEDIA PLATFORMS</a:t>
            </a:r>
          </a:p>
        </p:txBody>
      </p:sp>
      <p:grpSp>
        <p:nvGrpSpPr>
          <p:cNvPr id="7" name="Group 6"/>
          <p:cNvGrpSpPr/>
          <p:nvPr/>
        </p:nvGrpSpPr>
        <p:grpSpPr>
          <a:xfrm>
            <a:off x="3251200" y="1298828"/>
            <a:ext cx="5537200" cy="4514346"/>
            <a:chOff x="3251200" y="1298828"/>
            <a:chExt cx="5537200" cy="4514346"/>
          </a:xfrm>
        </p:grpSpPr>
        <p:sp>
          <p:nvSpPr>
            <p:cNvPr id="8" name="Rounded Rectangular Callout 7"/>
            <p:cNvSpPr/>
            <p:nvPr/>
          </p:nvSpPr>
          <p:spPr>
            <a:xfrm>
              <a:off x="3251200" y="1298828"/>
              <a:ext cx="5537200" cy="4514346"/>
            </a:xfrm>
            <a:prstGeom prst="wedgeRoundRectCallout">
              <a:avLst>
                <a:gd name="adj1" fmla="val -82674"/>
                <a:gd name="adj2" fmla="val 107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530600" y="1659234"/>
              <a:ext cx="4965700" cy="3785652"/>
            </a:xfrm>
            <a:prstGeom prst="rect">
              <a:avLst/>
            </a:prstGeom>
          </p:spPr>
          <p:txBody>
            <a:bodyPr wrap="square">
              <a:spAutoFit/>
            </a:bodyPr>
            <a:lstStyle/>
            <a:p>
              <a:pPr algn="r"/>
              <a:r>
                <a:rPr lang="en-US" sz="4000" b="1" dirty="0">
                  <a:solidFill>
                    <a:srgbClr val="FFFFFF"/>
                  </a:solidFill>
                </a:rPr>
                <a:t>There were over 4.4 million videos uploaded directly to Facebook in February 2016, generating over 199 billion views.</a:t>
              </a:r>
            </a:p>
          </p:txBody>
        </p:sp>
      </p:grpSp>
      <p:sp>
        <p:nvSpPr>
          <p:cNvPr id="9" name="Rectangle 8"/>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10" name="Rounded Rectangle 9"/>
          <p:cNvSpPr/>
          <p:nvPr/>
        </p:nvSpPr>
        <p:spPr>
          <a:xfrm>
            <a:off x="7734300" y="1778000"/>
            <a:ext cx="6477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775200" y="4847986"/>
            <a:ext cx="21844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01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1"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58899"/>
            <a:ext cx="4178301" cy="4178301"/>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300" dirty="0">
                <a:solidFill>
                  <a:srgbClr val="5FCAF4"/>
                </a:solidFill>
                <a:effectLst>
                  <a:outerShdw blurRad="50800" dist="38100" dir="2700000" algn="tl" rotWithShape="0">
                    <a:prstClr val="black">
                      <a:alpha val="40000"/>
                    </a:prstClr>
                  </a:outerShdw>
                </a:effectLst>
              </a:rPr>
              <a:t>TWITTER</a:t>
            </a:r>
          </a:p>
        </p:txBody>
      </p:sp>
      <p:sp>
        <p:nvSpPr>
          <p:cNvPr id="2" name="Rectangle 1"/>
          <p:cNvSpPr/>
          <p:nvPr/>
        </p:nvSpPr>
        <p:spPr>
          <a:xfrm>
            <a:off x="4851400" y="1358899"/>
            <a:ext cx="4132384" cy="954107"/>
          </a:xfrm>
          <a:prstGeom prst="rect">
            <a:avLst/>
          </a:prstGeom>
        </p:spPr>
        <p:txBody>
          <a:bodyPr wrap="square">
            <a:spAutoFit/>
          </a:bodyPr>
          <a:lstStyle/>
          <a:p>
            <a:r>
              <a:rPr lang="en-US" sz="2800" b="1" dirty="0"/>
              <a:t>Less than 25% of Twitter accounts are active? </a:t>
            </a:r>
          </a:p>
        </p:txBody>
      </p:sp>
      <p:sp>
        <p:nvSpPr>
          <p:cNvPr id="3" name="Rectangle 2"/>
          <p:cNvSpPr/>
          <p:nvPr/>
        </p:nvSpPr>
        <p:spPr>
          <a:xfrm>
            <a:off x="4851400" y="3132604"/>
            <a:ext cx="3962400" cy="1200328"/>
          </a:xfrm>
          <a:prstGeom prst="rect">
            <a:avLst/>
          </a:prstGeom>
        </p:spPr>
        <p:txBody>
          <a:bodyPr wrap="square">
            <a:spAutoFit/>
          </a:bodyPr>
          <a:lstStyle/>
          <a:p>
            <a:r>
              <a:rPr lang="en-US" sz="2400" b="1" dirty="0"/>
              <a:t>Link clicks account for 92% of all user interaction with tweets.</a:t>
            </a:r>
          </a:p>
        </p:txBody>
      </p:sp>
      <p:sp>
        <p:nvSpPr>
          <p:cNvPr id="7" name="Rectangle 6"/>
          <p:cNvSpPr/>
          <p:nvPr/>
        </p:nvSpPr>
        <p:spPr>
          <a:xfrm>
            <a:off x="4851400" y="4937036"/>
            <a:ext cx="4132384" cy="1200328"/>
          </a:xfrm>
          <a:prstGeom prst="rect">
            <a:avLst/>
          </a:prstGeom>
        </p:spPr>
        <p:txBody>
          <a:bodyPr wrap="square">
            <a:spAutoFit/>
          </a:bodyPr>
          <a:lstStyle/>
          <a:p>
            <a:r>
              <a:rPr lang="en-US" sz="2400" b="1" dirty="0"/>
              <a:t>78% of people who complain to a brand via Twitter expect a response within an hour. </a:t>
            </a:r>
          </a:p>
        </p:txBody>
      </p:sp>
      <p:sp>
        <p:nvSpPr>
          <p:cNvPr id="8" name="Rectangle 7"/>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9" name="Rounded Rectangle 8"/>
          <p:cNvSpPr/>
          <p:nvPr/>
        </p:nvSpPr>
        <p:spPr>
          <a:xfrm>
            <a:off x="6400800" y="1358899"/>
            <a:ext cx="6477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775200" y="4829334"/>
            <a:ext cx="7112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7048500" y="5745420"/>
            <a:ext cx="11430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animBg="1"/>
      <p:bldP spid="9" grpId="1" animBg="1"/>
      <p:bldP spid="10" grpId="0" animBg="1"/>
      <p:bldP spid="10" grpId="1" animBg="1"/>
      <p:bldP spid="11" grpId="0" animBg="1"/>
      <p:bldP spid="11"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003299"/>
            <a:ext cx="5626101" cy="5626101"/>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300" dirty="0">
                <a:solidFill>
                  <a:srgbClr val="5FCAF4"/>
                </a:solidFill>
                <a:effectLst>
                  <a:outerShdw blurRad="50800" dist="38100" dir="2700000" algn="tl" rotWithShape="0">
                    <a:prstClr val="black">
                      <a:alpha val="40000"/>
                    </a:prstClr>
                  </a:outerShdw>
                </a:effectLst>
              </a:rPr>
              <a:t>SOCIAL MEDIA PLATFORMS</a:t>
            </a:r>
          </a:p>
        </p:txBody>
      </p:sp>
    </p:spTree>
    <p:extLst>
      <p:ext uri="{BB962C8B-B14F-4D97-AF65-F5344CB8AC3E}">
        <p14:creationId xmlns:p14="http://schemas.microsoft.com/office/powerpoint/2010/main" val="26998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2" name="Rectangle 1"/>
          <p:cNvSpPr/>
          <p:nvPr/>
        </p:nvSpPr>
        <p:spPr>
          <a:xfrm>
            <a:off x="3365500" y="1302254"/>
            <a:ext cx="5448300" cy="5078314"/>
          </a:xfrm>
          <a:prstGeom prst="rect">
            <a:avLst/>
          </a:prstGeom>
        </p:spPr>
        <p:txBody>
          <a:bodyPr wrap="square">
            <a:spAutoFit/>
          </a:bodyPr>
          <a:lstStyle/>
          <a:p>
            <a:pPr algn="r"/>
            <a:r>
              <a:rPr lang="en-US" sz="3600" b="1"/>
              <a:t>In 2019 </a:t>
            </a:r>
            <a:r>
              <a:rPr lang="en-US" sz="3600" b="1" dirty="0"/>
              <a:t>YouTube posted the figure of 40 billion all-time views for branded content. (Source: </a:t>
            </a:r>
            <a:r>
              <a:rPr lang="en-US" sz="3600" b="1" dirty="0" err="1"/>
              <a:t>ReelSEO</a:t>
            </a:r>
            <a:r>
              <a:rPr lang="en-US" sz="3600" b="1" dirty="0"/>
              <a:t>) That means video marketing has gone from nice-to-have to must-have, one that will set the pace for the foreseeable future.</a:t>
            </a:r>
          </a:p>
        </p:txBody>
      </p:sp>
      <p:sp>
        <p:nvSpPr>
          <p:cNvPr id="7" name="Rectangle 6"/>
          <p:cNvSpPr/>
          <p:nvPr/>
        </p:nvSpPr>
        <p:spPr>
          <a:xfrm>
            <a:off x="3093916" y="6342320"/>
            <a:ext cx="6050084" cy="400110"/>
          </a:xfrm>
          <a:prstGeom prst="rect">
            <a:avLst/>
          </a:prstGeom>
        </p:spPr>
        <p:txBody>
          <a:bodyPr wrap="square">
            <a:spAutoFit/>
          </a:bodyPr>
          <a:lstStyle/>
          <a:p>
            <a:pPr algn="r"/>
            <a:r>
              <a:rPr lang="en-US" sz="2000" dirty="0"/>
              <a:t>SOURCE: DREAMGROW.COM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1" y="508000"/>
            <a:ext cx="3213100" cy="3213100"/>
          </a:xfrm>
          <a:prstGeom prst="rect">
            <a:avLst/>
          </a:prstGeom>
        </p:spPr>
      </p:pic>
      <p:sp>
        <p:nvSpPr>
          <p:cNvPr id="9" name="Rounded Rectangle 8"/>
          <p:cNvSpPr/>
          <p:nvPr/>
        </p:nvSpPr>
        <p:spPr>
          <a:xfrm>
            <a:off x="6273800" y="1935420"/>
            <a:ext cx="17526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4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3" name="Rectangle 2"/>
          <p:cNvSpPr/>
          <p:nvPr/>
        </p:nvSpPr>
        <p:spPr>
          <a:xfrm>
            <a:off x="2933700" y="1389250"/>
            <a:ext cx="6050084" cy="3416320"/>
          </a:xfrm>
          <a:prstGeom prst="rect">
            <a:avLst/>
          </a:prstGeom>
        </p:spPr>
        <p:txBody>
          <a:bodyPr wrap="square">
            <a:spAutoFit/>
          </a:bodyPr>
          <a:lstStyle/>
          <a:p>
            <a:pPr algn="r"/>
            <a:r>
              <a:rPr lang="en-US" sz="3600" b="1" dirty="0"/>
              <a:t>More than half of YouTube views come from mobile devices and the average mobile viewing session lasts more than 40 minutes. (Source: YouTube)</a:t>
            </a:r>
          </a:p>
        </p:txBody>
      </p:sp>
      <p:sp>
        <p:nvSpPr>
          <p:cNvPr id="7" name="Rectangle 6"/>
          <p:cNvSpPr/>
          <p:nvPr/>
        </p:nvSpPr>
        <p:spPr>
          <a:xfrm>
            <a:off x="3093916" y="6342320"/>
            <a:ext cx="6050084" cy="400110"/>
          </a:xfrm>
          <a:prstGeom prst="rect">
            <a:avLst/>
          </a:prstGeom>
        </p:spPr>
        <p:txBody>
          <a:bodyPr wrap="square">
            <a:spAutoFit/>
          </a:bodyPr>
          <a:lstStyle/>
          <a:p>
            <a:pPr algn="r"/>
            <a:r>
              <a:rPr lang="en-US" sz="2000" dirty="0"/>
              <a:t>SOURCE: DREAMGROW.COM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1" y="508000"/>
            <a:ext cx="3213100" cy="3213100"/>
          </a:xfrm>
          <a:prstGeom prst="rect">
            <a:avLst/>
          </a:prstGeom>
        </p:spPr>
      </p:pic>
      <p:sp>
        <p:nvSpPr>
          <p:cNvPr id="9" name="Rounded Rectangle 8"/>
          <p:cNvSpPr/>
          <p:nvPr/>
        </p:nvSpPr>
        <p:spPr>
          <a:xfrm>
            <a:off x="6616700" y="3611820"/>
            <a:ext cx="22606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3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1079499"/>
            <a:ext cx="5257801" cy="5257801"/>
          </a:xfrm>
          <a:prstGeom prst="rect">
            <a:avLst/>
          </a:prstGeom>
        </p:spPr>
      </p:pic>
    </p:spTree>
    <p:extLst>
      <p:ext uri="{BB962C8B-B14F-4D97-AF65-F5344CB8AC3E}">
        <p14:creationId xmlns:p14="http://schemas.microsoft.com/office/powerpoint/2010/main" val="377644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63899" cy="3263899"/>
          </a:xfrm>
          <a:prstGeom prst="rect">
            <a:avLst/>
          </a:prstGeom>
        </p:spPr>
      </p:pic>
      <p:pic>
        <p:nvPicPr>
          <p:cNvPr id="2" name="Picture 1" descr="LI_all-st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397" y="3124200"/>
            <a:ext cx="4678403" cy="2387599"/>
          </a:xfrm>
          <a:prstGeom prst="rect">
            <a:avLst/>
          </a:prstGeom>
        </p:spPr>
      </p:pic>
    </p:spTree>
    <p:extLst>
      <p:ext uri="{BB962C8B-B14F-4D97-AF65-F5344CB8AC3E}">
        <p14:creationId xmlns:p14="http://schemas.microsoft.com/office/powerpoint/2010/main" val="218576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63899" cy="32638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500" y="1676400"/>
            <a:ext cx="5596997" cy="4902199"/>
          </a:xfrm>
          <a:prstGeom prst="rect">
            <a:avLst/>
          </a:prstGeom>
        </p:spPr>
      </p:pic>
    </p:spTree>
    <p:extLst>
      <p:ext uri="{BB962C8B-B14F-4D97-AF65-F5344CB8AC3E}">
        <p14:creationId xmlns:p14="http://schemas.microsoft.com/office/powerpoint/2010/main" val="29733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63899" cy="32638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54" y="3683001"/>
            <a:ext cx="7866843" cy="1889886"/>
          </a:xfrm>
          <a:prstGeom prst="rect">
            <a:avLst/>
          </a:prstGeom>
        </p:spPr>
      </p:pic>
    </p:spTree>
    <p:extLst>
      <p:ext uri="{BB962C8B-B14F-4D97-AF65-F5344CB8AC3E}">
        <p14:creationId xmlns:p14="http://schemas.microsoft.com/office/powerpoint/2010/main" val="41895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 y="864385"/>
            <a:ext cx="9113025" cy="5116530"/>
          </a:xfrm>
          <a:prstGeom prst="rect">
            <a:avLst/>
          </a:prstGeom>
        </p:spPr>
      </p:pic>
    </p:spTree>
    <p:extLst>
      <p:ext uri="{BB962C8B-B14F-4D97-AF65-F5344CB8AC3E}">
        <p14:creationId xmlns:p14="http://schemas.microsoft.com/office/powerpoint/2010/main" val="31650313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63899" cy="326389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441" y="295198"/>
            <a:ext cx="5697759" cy="6283402"/>
          </a:xfrm>
          <a:prstGeom prst="rect">
            <a:avLst/>
          </a:prstGeom>
        </p:spPr>
      </p:pic>
    </p:spTree>
    <p:extLst>
      <p:ext uri="{BB962C8B-B14F-4D97-AF65-F5344CB8AC3E}">
        <p14:creationId xmlns:p14="http://schemas.microsoft.com/office/powerpoint/2010/main" val="40011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851" y="1142999"/>
            <a:ext cx="4938349" cy="4998707"/>
          </a:xfrm>
          <a:prstGeom prst="rect">
            <a:avLst/>
          </a:prstGeom>
        </p:spPr>
      </p:pic>
      <p:sp>
        <p:nvSpPr>
          <p:cNvPr id="7" name="Rectangle 6"/>
          <p:cNvSpPr/>
          <p:nvPr/>
        </p:nvSpPr>
        <p:spPr>
          <a:xfrm>
            <a:off x="3093916" y="6342320"/>
            <a:ext cx="6050084" cy="400110"/>
          </a:xfrm>
          <a:prstGeom prst="rect">
            <a:avLst/>
          </a:prstGeom>
        </p:spPr>
        <p:txBody>
          <a:bodyPr wrap="square">
            <a:spAutoFit/>
          </a:bodyPr>
          <a:lstStyle/>
          <a:p>
            <a:pPr algn="r"/>
            <a:r>
              <a:rPr lang="en-US" sz="2000" dirty="0"/>
              <a:t>SOURCE: DREAMGROW.COM</a:t>
            </a:r>
          </a:p>
        </p:txBody>
      </p:sp>
    </p:spTree>
    <p:extLst>
      <p:ext uri="{BB962C8B-B14F-4D97-AF65-F5344CB8AC3E}">
        <p14:creationId xmlns:p14="http://schemas.microsoft.com/office/powerpoint/2010/main" val="13540550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51" y="1358899"/>
            <a:ext cx="4316049" cy="4368801"/>
          </a:xfrm>
          <a:prstGeom prst="rect">
            <a:avLst/>
          </a:prstGeom>
        </p:spPr>
      </p:pic>
      <p:sp>
        <p:nvSpPr>
          <p:cNvPr id="2" name="Rectangle 1"/>
          <p:cNvSpPr/>
          <p:nvPr/>
        </p:nvSpPr>
        <p:spPr>
          <a:xfrm>
            <a:off x="146582" y="870453"/>
            <a:ext cx="4768318" cy="5078314"/>
          </a:xfrm>
          <a:prstGeom prst="rect">
            <a:avLst/>
          </a:prstGeom>
        </p:spPr>
        <p:txBody>
          <a:bodyPr wrap="square">
            <a:spAutoFit/>
          </a:bodyPr>
          <a:lstStyle/>
          <a:p>
            <a:r>
              <a:rPr lang="en-US" sz="3600" b="1" dirty="0"/>
              <a:t>Top brands on </a:t>
            </a:r>
            <a:r>
              <a:rPr lang="en-US" sz="3600" b="1" dirty="0" err="1"/>
              <a:t>Instagram</a:t>
            </a:r>
            <a:r>
              <a:rPr lang="en-US" sz="3600" b="1" dirty="0"/>
              <a:t> are seeing a per-follower engagement rate of 4.21% which is 58 times higher than on Facebook and 120 times higher than on Twitter (Source: </a:t>
            </a:r>
            <a:r>
              <a:rPr lang="en-US" sz="3600" b="1" dirty="0" err="1"/>
              <a:t>Hootsuite</a:t>
            </a:r>
            <a:r>
              <a:rPr lang="en-US" sz="3600" b="1" dirty="0"/>
              <a:t>)</a:t>
            </a:r>
          </a:p>
        </p:txBody>
      </p:sp>
      <p:sp>
        <p:nvSpPr>
          <p:cNvPr id="7" name="Rectangle 6"/>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9" name="Rounded Rectangle 8"/>
          <p:cNvSpPr/>
          <p:nvPr/>
        </p:nvSpPr>
        <p:spPr>
          <a:xfrm>
            <a:off x="3093916" y="3162299"/>
            <a:ext cx="512884" cy="4953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984500" y="4232434"/>
            <a:ext cx="7112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3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2" name="Rectangle 1"/>
          <p:cNvSpPr/>
          <p:nvPr/>
        </p:nvSpPr>
        <p:spPr>
          <a:xfrm>
            <a:off x="146582" y="1003976"/>
            <a:ext cx="4641318" cy="5632312"/>
          </a:xfrm>
          <a:prstGeom prst="rect">
            <a:avLst/>
          </a:prstGeom>
        </p:spPr>
        <p:txBody>
          <a:bodyPr wrap="square">
            <a:spAutoFit/>
          </a:bodyPr>
          <a:lstStyle/>
          <a:p>
            <a:r>
              <a:rPr lang="en-US" sz="3600" b="1" dirty="0"/>
              <a:t>Media brands are the most active whereas business services, financial services, and fast moving consumer goods have the lowest percentage of brands represented on </a:t>
            </a:r>
            <a:r>
              <a:rPr lang="en-US" sz="3600" b="1" dirty="0" err="1"/>
              <a:t>Instagram</a:t>
            </a:r>
            <a:r>
              <a:rPr lang="en-US" sz="3600" b="1" dirty="0"/>
              <a:t>. (Source: Simply Measured)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51" y="1358899"/>
            <a:ext cx="4316049" cy="4368801"/>
          </a:xfrm>
          <a:prstGeom prst="rect">
            <a:avLst/>
          </a:prstGeom>
        </p:spPr>
      </p:pic>
      <p:sp>
        <p:nvSpPr>
          <p:cNvPr id="8" name="Rectangle 7"/>
          <p:cNvSpPr/>
          <p:nvPr/>
        </p:nvSpPr>
        <p:spPr>
          <a:xfrm>
            <a:off x="3093916" y="6342320"/>
            <a:ext cx="6050084" cy="400110"/>
          </a:xfrm>
          <a:prstGeom prst="rect">
            <a:avLst/>
          </a:prstGeom>
        </p:spPr>
        <p:txBody>
          <a:bodyPr wrap="square">
            <a:spAutoFit/>
          </a:bodyPr>
          <a:lstStyle/>
          <a:p>
            <a:pPr algn="r"/>
            <a:r>
              <a:rPr lang="en-US" sz="2000" dirty="0"/>
              <a:t>SOURCE: DREAMGROW.COM</a:t>
            </a:r>
          </a:p>
        </p:txBody>
      </p:sp>
    </p:spTree>
    <p:extLst>
      <p:ext uri="{BB962C8B-B14F-4D97-AF65-F5344CB8AC3E}">
        <p14:creationId xmlns:p14="http://schemas.microsoft.com/office/powerpoint/2010/main" val="3938601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51" y="1358899"/>
            <a:ext cx="4316049" cy="4368801"/>
          </a:xfrm>
          <a:prstGeom prst="rect">
            <a:avLst/>
          </a:prstGeom>
        </p:spPr>
      </p:pic>
      <p:sp>
        <p:nvSpPr>
          <p:cNvPr id="3" name="Rectangle 2"/>
          <p:cNvSpPr/>
          <p:nvPr/>
        </p:nvSpPr>
        <p:spPr>
          <a:xfrm>
            <a:off x="381000" y="1213008"/>
            <a:ext cx="4572000" cy="4524316"/>
          </a:xfrm>
          <a:prstGeom prst="rect">
            <a:avLst/>
          </a:prstGeom>
        </p:spPr>
        <p:txBody>
          <a:bodyPr>
            <a:spAutoFit/>
          </a:bodyPr>
          <a:lstStyle/>
          <a:p>
            <a:r>
              <a:rPr lang="en-US" sz="3600" b="1" dirty="0"/>
              <a:t>90% of </a:t>
            </a:r>
            <a:r>
              <a:rPr lang="en-US" sz="3600" b="1" dirty="0" err="1"/>
              <a:t>Instagram</a:t>
            </a:r>
            <a:r>
              <a:rPr lang="en-US" sz="3600" b="1" dirty="0"/>
              <a:t> users are younger than 35 (Source: </a:t>
            </a:r>
            <a:r>
              <a:rPr lang="en-US" sz="3600" b="1" dirty="0" err="1"/>
              <a:t>ScienceDaily</a:t>
            </a:r>
            <a:r>
              <a:rPr lang="en-US" sz="3600" b="1" dirty="0"/>
              <a:t>) </a:t>
            </a:r>
            <a:r>
              <a:rPr lang="en-US" sz="3600" b="1" dirty="0" err="1"/>
              <a:t>Instagram</a:t>
            </a:r>
            <a:r>
              <a:rPr lang="en-US" sz="3600" b="1" dirty="0"/>
              <a:t> has become the social media network for targeting millennials.</a:t>
            </a:r>
          </a:p>
        </p:txBody>
      </p:sp>
      <p:sp>
        <p:nvSpPr>
          <p:cNvPr id="9" name="Rectangle 8"/>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11" name="Rounded Rectangle 10"/>
          <p:cNvSpPr/>
          <p:nvPr/>
        </p:nvSpPr>
        <p:spPr>
          <a:xfrm>
            <a:off x="490416" y="1358899"/>
            <a:ext cx="754184" cy="4953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15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51" y="1358899"/>
            <a:ext cx="4316049" cy="4368801"/>
          </a:xfrm>
          <a:prstGeom prst="rect">
            <a:avLst/>
          </a:prstGeom>
        </p:spPr>
      </p:pic>
      <p:sp>
        <p:nvSpPr>
          <p:cNvPr id="2" name="Rectangle 1"/>
          <p:cNvSpPr/>
          <p:nvPr/>
        </p:nvSpPr>
        <p:spPr>
          <a:xfrm>
            <a:off x="393700" y="1076236"/>
            <a:ext cx="4572000" cy="3970318"/>
          </a:xfrm>
          <a:prstGeom prst="rect">
            <a:avLst/>
          </a:prstGeom>
        </p:spPr>
        <p:txBody>
          <a:bodyPr>
            <a:spAutoFit/>
          </a:bodyPr>
          <a:lstStyle/>
          <a:p>
            <a:r>
              <a:rPr lang="en-US" sz="3600" b="1" dirty="0"/>
              <a:t>Products were the top content types for the top 200 global brands in terms of engagement, at 60% in 2015 beating lifestyle category by over 20%.</a:t>
            </a:r>
          </a:p>
        </p:txBody>
      </p:sp>
      <p:sp>
        <p:nvSpPr>
          <p:cNvPr id="8" name="Rectangle 7"/>
          <p:cNvSpPr/>
          <p:nvPr/>
        </p:nvSpPr>
        <p:spPr>
          <a:xfrm>
            <a:off x="3093916" y="6342320"/>
            <a:ext cx="6050084" cy="400110"/>
          </a:xfrm>
          <a:prstGeom prst="rect">
            <a:avLst/>
          </a:prstGeom>
        </p:spPr>
        <p:txBody>
          <a:bodyPr wrap="square">
            <a:spAutoFit/>
          </a:bodyPr>
          <a:lstStyle/>
          <a:p>
            <a:pPr algn="r"/>
            <a:r>
              <a:rPr lang="en-US" sz="2000" dirty="0"/>
              <a:t>SOURCE: DREAMGROW.COM</a:t>
            </a:r>
          </a:p>
        </p:txBody>
      </p:sp>
    </p:spTree>
    <p:extLst>
      <p:ext uri="{BB962C8B-B14F-4D97-AF65-F5344CB8AC3E}">
        <p14:creationId xmlns:p14="http://schemas.microsoft.com/office/powerpoint/2010/main" val="1465961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51" y="1358899"/>
            <a:ext cx="4316049" cy="4368801"/>
          </a:xfrm>
          <a:prstGeom prst="rect">
            <a:avLst/>
          </a:prstGeom>
        </p:spPr>
      </p:pic>
      <p:sp>
        <p:nvSpPr>
          <p:cNvPr id="3" name="Rectangle 2"/>
          <p:cNvSpPr/>
          <p:nvPr/>
        </p:nvSpPr>
        <p:spPr>
          <a:xfrm>
            <a:off x="381000" y="1064736"/>
            <a:ext cx="4572000" cy="5632312"/>
          </a:xfrm>
          <a:prstGeom prst="rect">
            <a:avLst/>
          </a:prstGeom>
        </p:spPr>
        <p:txBody>
          <a:bodyPr>
            <a:spAutoFit/>
          </a:bodyPr>
          <a:lstStyle/>
          <a:p>
            <a:r>
              <a:rPr lang="en-US" sz="3600" b="1" dirty="0"/>
              <a:t>Posts tagged with another user (56%) or location (79%) have significantly higher engagement rates (Source: Simply Measured) So don’t forget to add ‘with whom’ and ‘where’ to your </a:t>
            </a:r>
            <a:r>
              <a:rPr lang="en-US" sz="3600" b="1" dirty="0" err="1"/>
              <a:t>Instagram</a:t>
            </a:r>
            <a:r>
              <a:rPr lang="en-US" sz="3600" b="1" dirty="0"/>
              <a:t> posts.</a:t>
            </a:r>
          </a:p>
        </p:txBody>
      </p:sp>
      <p:sp>
        <p:nvSpPr>
          <p:cNvPr id="8" name="Rectangle 7"/>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9" name="Rounded Rectangle 8"/>
          <p:cNvSpPr/>
          <p:nvPr/>
        </p:nvSpPr>
        <p:spPr>
          <a:xfrm>
            <a:off x="3182816" y="1777999"/>
            <a:ext cx="716084" cy="4953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217616" y="2273300"/>
            <a:ext cx="8763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05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336287"/>
            <a:ext cx="9156700" cy="6858000"/>
          </a:xfrm>
          <a:prstGeom prst="rect">
            <a:avLst/>
          </a:prstGeom>
        </p:spPr>
      </p:pic>
      <p:pic>
        <p:nvPicPr>
          <p:cNvPr id="3" name="Picture 2" descr="Logo&#10;&#10;Description automatically generated">
            <a:extLst>
              <a:ext uri="{FF2B5EF4-FFF2-40B4-BE49-F238E27FC236}">
                <a16:creationId xmlns:a16="http://schemas.microsoft.com/office/drawing/2014/main" id="{A535EF84-1E73-6F6D-AF77-200B489353A4}"/>
              </a:ext>
            </a:extLst>
          </p:cNvPr>
          <p:cNvPicPr>
            <a:picLocks noChangeAspect="1"/>
          </p:cNvPicPr>
          <p:nvPr/>
        </p:nvPicPr>
        <p:blipFill>
          <a:blip r:embed="rId3"/>
          <a:stretch>
            <a:fillRect/>
          </a:stretch>
        </p:blipFill>
        <p:spPr>
          <a:xfrm>
            <a:off x="68720" y="49612"/>
            <a:ext cx="3052616" cy="3052616"/>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C55E1972-E5AA-83BA-2CD0-9A20AAA00266}"/>
              </a:ext>
            </a:extLst>
          </p:cNvPr>
          <p:cNvPicPr>
            <a:picLocks noChangeAspect="1"/>
          </p:cNvPicPr>
          <p:nvPr/>
        </p:nvPicPr>
        <p:blipFill>
          <a:blip r:embed="rId4"/>
          <a:stretch>
            <a:fillRect/>
          </a:stretch>
        </p:blipFill>
        <p:spPr>
          <a:xfrm>
            <a:off x="2473929" y="3092713"/>
            <a:ext cx="6524215" cy="3648357"/>
          </a:xfrm>
          <a:prstGeom prst="rect">
            <a:avLst/>
          </a:prstGeom>
        </p:spPr>
      </p:pic>
    </p:spTree>
    <p:extLst>
      <p:ext uri="{BB962C8B-B14F-4D97-AF65-F5344CB8AC3E}">
        <p14:creationId xmlns:p14="http://schemas.microsoft.com/office/powerpoint/2010/main" val="32565552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30565-FB47-297A-309F-F9BB2548C7E5}"/>
              </a:ext>
            </a:extLst>
          </p:cNvPr>
          <p:cNvSpPr>
            <a:spLocks noGrp="1"/>
          </p:cNvSpPr>
          <p:nvPr>
            <p:ph type="title"/>
          </p:nvPr>
        </p:nvSpPr>
        <p:spPr>
          <a:xfrm>
            <a:off x="4316847" y="92361"/>
            <a:ext cx="4786079" cy="5225774"/>
          </a:xfrm>
        </p:spPr>
        <p:txBody>
          <a:bodyPr anchor="b">
            <a:normAutofit fontScale="90000"/>
          </a:bodyPr>
          <a:lstStyle/>
          <a:p>
            <a:pPr algn="l"/>
            <a:r>
              <a:rPr lang="en-US" sz="3500" dirty="0"/>
              <a:t>Pinterest is a valuable source for many including Millennials: </a:t>
            </a:r>
            <a:br>
              <a:rPr lang="en-US" sz="3500" dirty="0"/>
            </a:br>
            <a:r>
              <a:rPr lang="en-US" sz="1400" b="0" i="0" dirty="0">
                <a:solidFill>
                  <a:srgbClr val="162020"/>
                </a:solidFill>
                <a:effectLst/>
                <a:latin typeface="MerriweatherLight"/>
              </a:rPr>
              <a:t>Global monthly active users are 444 million, as per </a:t>
            </a:r>
            <a:r>
              <a:rPr lang="en-US" sz="1400" b="0" i="0" u="none" strike="noStrike" dirty="0">
                <a:solidFill>
                  <a:srgbClr val="162020"/>
                </a:solidFill>
                <a:effectLst/>
                <a:latin typeface="MerriweatherLight"/>
                <a:hlinkClick r:id="rId2" tooltip="pinterest global mau"/>
              </a:rPr>
              <a:t>Statista</a:t>
            </a:r>
            <a:r>
              <a:rPr lang="en-US" sz="1400" b="0" i="0" dirty="0">
                <a:solidFill>
                  <a:srgbClr val="162020"/>
                </a:solidFill>
                <a:effectLst/>
                <a:latin typeface="MerriweatherLight"/>
              </a:rPr>
              <a:t>.</a:t>
            </a:r>
            <a:br>
              <a:rPr lang="en-US" sz="1400" b="0" i="0" dirty="0">
                <a:solidFill>
                  <a:srgbClr val="162020"/>
                </a:solidFill>
                <a:effectLst/>
                <a:latin typeface="MerriweatherLight"/>
              </a:rPr>
            </a:br>
            <a:r>
              <a:rPr lang="en-US" sz="1400" b="1" i="0" dirty="0">
                <a:solidFill>
                  <a:srgbClr val="162020"/>
                </a:solidFill>
                <a:effectLst/>
                <a:latin typeface="Merriweather-Bold"/>
              </a:rPr>
              <a:t>Out of all, 90.45 million active users are from the U.S.</a:t>
            </a:r>
            <a:br>
              <a:rPr lang="en-US" sz="1400" b="0" i="0" dirty="0">
                <a:solidFill>
                  <a:srgbClr val="162020"/>
                </a:solidFill>
                <a:effectLst/>
                <a:latin typeface="MerriweatherLight"/>
              </a:rPr>
            </a:br>
            <a:r>
              <a:rPr lang="en-US" sz="1400" b="0" i="0" dirty="0">
                <a:solidFill>
                  <a:srgbClr val="162020"/>
                </a:solidFill>
                <a:effectLst/>
                <a:latin typeface="MerriweatherLight"/>
              </a:rPr>
              <a:t>38.8% of Pinterest users are in the age group of 25-34.</a:t>
            </a:r>
            <a:br>
              <a:rPr lang="en-US" sz="1400" b="0" i="0" dirty="0">
                <a:solidFill>
                  <a:srgbClr val="162020"/>
                </a:solidFill>
                <a:effectLst/>
                <a:latin typeface="MerriweatherLight"/>
              </a:rPr>
            </a:br>
            <a:r>
              <a:rPr lang="en-US" sz="1400" b="1" i="0" dirty="0">
                <a:solidFill>
                  <a:srgbClr val="162020"/>
                </a:solidFill>
                <a:effectLst/>
                <a:latin typeface="Merriweather-Bold"/>
              </a:rPr>
              <a:t>Pinterest has 78.1 million female users </a:t>
            </a:r>
            <a:r>
              <a:rPr lang="en-US" sz="1400" b="0" i="0" dirty="0">
                <a:solidFill>
                  <a:srgbClr val="162020"/>
                </a:solidFill>
                <a:effectLst/>
                <a:latin typeface="MerriweatherLight"/>
              </a:rPr>
              <a:t>and 21.9 million male users in the U.S.</a:t>
            </a:r>
            <a:br>
              <a:rPr lang="en-US" sz="1400" b="0" i="0" dirty="0">
                <a:solidFill>
                  <a:srgbClr val="162020"/>
                </a:solidFill>
                <a:effectLst/>
                <a:latin typeface="MerriweatherLight"/>
              </a:rPr>
            </a:br>
            <a:r>
              <a:rPr lang="en-US" sz="1400" b="0" i="0" dirty="0">
                <a:solidFill>
                  <a:srgbClr val="162020"/>
                </a:solidFill>
                <a:effectLst/>
                <a:latin typeface="MerriweatherLight"/>
              </a:rPr>
              <a:t>More than 75% of Pinterest users are from outside the U.S.</a:t>
            </a:r>
            <a:br>
              <a:rPr lang="en-US" sz="1400" b="0" i="0" dirty="0">
                <a:solidFill>
                  <a:srgbClr val="162020"/>
                </a:solidFill>
                <a:effectLst/>
                <a:latin typeface="MerriweatherLight"/>
              </a:rPr>
            </a:br>
            <a:r>
              <a:rPr lang="en-US" sz="1400" b="0" i="0" dirty="0">
                <a:solidFill>
                  <a:srgbClr val="162020"/>
                </a:solidFill>
                <a:effectLst/>
                <a:latin typeface="MerriweatherLight"/>
              </a:rPr>
              <a:t>Females make up more than 70% of the users on the platform.</a:t>
            </a:r>
            <a:br>
              <a:rPr lang="en-US" sz="1400" b="0" i="0" dirty="0">
                <a:solidFill>
                  <a:srgbClr val="162020"/>
                </a:solidFill>
                <a:effectLst/>
                <a:latin typeface="MerriweatherLight"/>
              </a:rPr>
            </a:br>
            <a:r>
              <a:rPr lang="en-US" sz="1400" b="0" i="0" dirty="0">
                <a:solidFill>
                  <a:srgbClr val="162020"/>
                </a:solidFill>
                <a:effectLst/>
                <a:latin typeface="MerriweatherLight"/>
              </a:rPr>
              <a:t>19.7% of Pinterest users are in the age group of 18-24.</a:t>
            </a:r>
            <a:br>
              <a:rPr lang="en-US" sz="1400" b="0" i="0" dirty="0">
                <a:solidFill>
                  <a:srgbClr val="162020"/>
                </a:solidFill>
                <a:effectLst/>
                <a:latin typeface="MerriweatherLight"/>
              </a:rPr>
            </a:br>
            <a:r>
              <a:rPr lang="en-US" sz="1400" b="1" i="0" dirty="0">
                <a:solidFill>
                  <a:srgbClr val="162020"/>
                </a:solidFill>
                <a:effectLst/>
                <a:latin typeface="Merriweather-Bold"/>
              </a:rPr>
              <a:t>86% of millennials use Pinterest to plan life events.</a:t>
            </a:r>
            <a:br>
              <a:rPr lang="en-US" sz="1400" b="0" i="0" dirty="0">
                <a:solidFill>
                  <a:srgbClr val="162020"/>
                </a:solidFill>
                <a:effectLst/>
                <a:latin typeface="MerriweatherLight"/>
              </a:rPr>
            </a:br>
            <a:r>
              <a:rPr lang="en-US" sz="1400" b="0" i="0" dirty="0">
                <a:solidFill>
                  <a:srgbClr val="162020"/>
                </a:solidFill>
                <a:effectLst/>
                <a:latin typeface="MerriweatherLight"/>
              </a:rPr>
              <a:t>63% of millennials use the platform to search for products and services.</a:t>
            </a:r>
            <a:br>
              <a:rPr lang="en-US" sz="1400" b="0" i="0" dirty="0">
                <a:solidFill>
                  <a:srgbClr val="162020"/>
                </a:solidFill>
                <a:effectLst/>
                <a:latin typeface="MerriweatherLight"/>
              </a:rPr>
            </a:br>
            <a:r>
              <a:rPr lang="en-US" sz="1400" b="0" i="0" dirty="0">
                <a:solidFill>
                  <a:srgbClr val="162020"/>
                </a:solidFill>
                <a:effectLst/>
                <a:latin typeface="MerriweatherLight"/>
              </a:rPr>
              <a:t>Over 75 billion pins have been uploaded to Pinterest.</a:t>
            </a:r>
            <a:br>
              <a:rPr lang="en-US" sz="1400" b="0" i="0" dirty="0">
                <a:solidFill>
                  <a:srgbClr val="162020"/>
                </a:solidFill>
                <a:effectLst/>
                <a:latin typeface="MerriweatherLight"/>
              </a:rPr>
            </a:br>
            <a:r>
              <a:rPr lang="en-US" sz="1400" b="0" i="0" dirty="0">
                <a:solidFill>
                  <a:srgbClr val="162020"/>
                </a:solidFill>
                <a:effectLst/>
                <a:latin typeface="MerriweatherLight"/>
              </a:rPr>
              <a:t>Some 43% of Internet users in the U.S. have a Pinterest account.</a:t>
            </a:r>
            <a:br>
              <a:rPr lang="en-US" sz="1400" b="0" i="0" dirty="0">
                <a:solidFill>
                  <a:srgbClr val="162020"/>
                </a:solidFill>
                <a:effectLst/>
                <a:latin typeface="MerriweatherLight"/>
              </a:rPr>
            </a:br>
            <a:r>
              <a:rPr lang="en-US" sz="1400" b="0" i="0" dirty="0">
                <a:solidFill>
                  <a:srgbClr val="162020"/>
                </a:solidFill>
                <a:effectLst/>
                <a:latin typeface="MerriweatherLight"/>
              </a:rPr>
              <a:t>High-income households are twice as likely to use Pinterest as low-income households.</a:t>
            </a:r>
            <a:br>
              <a:rPr lang="en-US" sz="1400" b="0" i="0" dirty="0">
                <a:solidFill>
                  <a:srgbClr val="162020"/>
                </a:solidFill>
                <a:effectLst/>
                <a:latin typeface="MerriweatherLight"/>
              </a:rPr>
            </a:br>
            <a:r>
              <a:rPr lang="en-US" sz="800" dirty="0">
                <a:hlinkClick r:id="rId3"/>
              </a:rPr>
              <a:t>45+ Pinterest Statistics to Boost Social Selling in 2022 (socialpilot.co)</a:t>
            </a:r>
            <a:br>
              <a:rPr lang="en-US" sz="1400" b="0" i="0" dirty="0">
                <a:solidFill>
                  <a:srgbClr val="162020"/>
                </a:solidFill>
                <a:effectLst/>
                <a:latin typeface="MerriweatherLight"/>
              </a:rPr>
            </a:br>
            <a:endParaRPr lang="en-US" sz="3500" dirty="0"/>
          </a:p>
        </p:txBody>
      </p:sp>
      <p:pic>
        <p:nvPicPr>
          <p:cNvPr id="4" name="Content Placeholder 3">
            <a:extLst>
              <a:ext uri="{FF2B5EF4-FFF2-40B4-BE49-F238E27FC236}">
                <a16:creationId xmlns:a16="http://schemas.microsoft.com/office/drawing/2014/main" id="{81F7F12B-7264-DA57-9DDC-129505C383F5}"/>
              </a:ext>
            </a:extLst>
          </p:cNvPr>
          <p:cNvPicPr>
            <a:picLocks noChangeAspect="1"/>
          </p:cNvPicPr>
          <p:nvPr/>
        </p:nvPicPr>
        <p:blipFill rotWithShape="1">
          <a:blip r:embed="rId4"/>
          <a:srcRect l="15864" r="12903"/>
          <a:stretch/>
        </p:blipFill>
        <p:spPr>
          <a:xfrm>
            <a:off x="41074" y="-171450"/>
            <a:ext cx="4275773" cy="6571819"/>
          </a:xfrm>
          <a:prstGeom prst="rect">
            <a:avLst/>
          </a:prstGeom>
        </p:spPr>
      </p:pic>
      <p:pic>
        <p:nvPicPr>
          <p:cNvPr id="6" name="Content Placeholder 5" descr="Logo, icon&#10;&#10;Description automatically generated">
            <a:extLst>
              <a:ext uri="{FF2B5EF4-FFF2-40B4-BE49-F238E27FC236}">
                <a16:creationId xmlns:a16="http://schemas.microsoft.com/office/drawing/2014/main" id="{F952DFD7-6CD6-2430-DF4D-276701ACFD97}"/>
              </a:ext>
            </a:extLst>
          </p:cNvPr>
          <p:cNvPicPr>
            <a:picLocks noGrp="1" noChangeAspect="1"/>
          </p:cNvPicPr>
          <p:nvPr>
            <p:ph idx="1"/>
          </p:nvPr>
        </p:nvPicPr>
        <p:blipFill>
          <a:blip r:embed="rId5"/>
          <a:stretch>
            <a:fillRect/>
          </a:stretch>
        </p:blipFill>
        <p:spPr>
          <a:xfrm>
            <a:off x="558820" y="1861372"/>
            <a:ext cx="3336381" cy="3336381"/>
          </a:xfrm>
        </p:spPr>
      </p:pic>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7184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239F-E5E1-5579-D62C-D30945F0CB96}"/>
              </a:ext>
            </a:extLst>
          </p:cNvPr>
          <p:cNvSpPr>
            <a:spLocks noGrp="1"/>
          </p:cNvSpPr>
          <p:nvPr>
            <p:ph type="title"/>
          </p:nvPr>
        </p:nvSpPr>
        <p:spPr/>
        <p:txBody>
          <a:bodyPr/>
          <a:lstStyle/>
          <a:p>
            <a:r>
              <a:rPr lang="en-US" dirty="0"/>
              <a:t>CANVA</a:t>
            </a:r>
          </a:p>
        </p:txBody>
      </p:sp>
      <p:sp>
        <p:nvSpPr>
          <p:cNvPr id="3" name="Content Placeholder 2">
            <a:extLst>
              <a:ext uri="{FF2B5EF4-FFF2-40B4-BE49-F238E27FC236}">
                <a16:creationId xmlns:a16="http://schemas.microsoft.com/office/drawing/2014/main" id="{816650CC-2212-5778-DA17-012BBD56D4E9}"/>
              </a:ext>
            </a:extLst>
          </p:cNvPr>
          <p:cNvSpPr>
            <a:spLocks noGrp="1"/>
          </p:cNvSpPr>
          <p:nvPr>
            <p:ph idx="1"/>
          </p:nvPr>
        </p:nvSpPr>
        <p:spPr/>
        <p:txBody>
          <a:bodyPr/>
          <a:lstStyle/>
          <a:p>
            <a:r>
              <a:rPr lang="en-US" dirty="0">
                <a:hlinkClick r:id="rId2"/>
              </a:rPr>
              <a:t>Canva - 23 Amazing Stats and Facts | </a:t>
            </a:r>
            <a:r>
              <a:rPr lang="en-US" dirty="0" err="1">
                <a:hlinkClick r:id="rId2"/>
              </a:rPr>
              <a:t>HelloLeads</a:t>
            </a:r>
            <a:r>
              <a:rPr lang="en-US" dirty="0">
                <a:hlinkClick r:id="rId2"/>
              </a:rPr>
              <a:t> CRM Blogs</a:t>
            </a:r>
            <a:r>
              <a:rPr lang="en-US" dirty="0"/>
              <a:t> </a:t>
            </a:r>
          </a:p>
        </p:txBody>
      </p:sp>
    </p:spTree>
    <p:extLst>
      <p:ext uri="{BB962C8B-B14F-4D97-AF65-F5344CB8AC3E}">
        <p14:creationId xmlns:p14="http://schemas.microsoft.com/office/powerpoint/2010/main" val="315095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2" y="864385"/>
            <a:ext cx="9077714" cy="5116530"/>
          </a:xfrm>
          <a:prstGeom prst="rect">
            <a:avLst/>
          </a:prstGeom>
        </p:spPr>
      </p:pic>
    </p:spTree>
    <p:extLst>
      <p:ext uri="{BB962C8B-B14F-4D97-AF65-F5344CB8AC3E}">
        <p14:creationId xmlns:p14="http://schemas.microsoft.com/office/powerpoint/2010/main" val="37134818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2876-FC39-E5D8-7336-7DEE1D8E5C3A}"/>
              </a:ext>
            </a:extLst>
          </p:cNvPr>
          <p:cNvSpPr>
            <a:spLocks noGrp="1"/>
          </p:cNvSpPr>
          <p:nvPr>
            <p:ph type="title"/>
          </p:nvPr>
        </p:nvSpPr>
        <p:spPr/>
        <p:txBody>
          <a:bodyPr/>
          <a:lstStyle/>
          <a:p>
            <a:r>
              <a:rPr lang="en-US" dirty="0"/>
              <a:t>Video Apps</a:t>
            </a:r>
          </a:p>
        </p:txBody>
      </p:sp>
      <p:sp>
        <p:nvSpPr>
          <p:cNvPr id="3" name="Content Placeholder 2">
            <a:extLst>
              <a:ext uri="{FF2B5EF4-FFF2-40B4-BE49-F238E27FC236}">
                <a16:creationId xmlns:a16="http://schemas.microsoft.com/office/drawing/2014/main" id="{054F0620-A8A1-DCA3-5E8E-5969F611C176}"/>
              </a:ext>
            </a:extLst>
          </p:cNvPr>
          <p:cNvSpPr>
            <a:spLocks noGrp="1"/>
          </p:cNvSpPr>
          <p:nvPr>
            <p:ph idx="1"/>
          </p:nvPr>
        </p:nvSpPr>
        <p:spPr/>
        <p:txBody>
          <a:bodyPr/>
          <a:lstStyle/>
          <a:p>
            <a:r>
              <a:rPr lang="en-US" dirty="0">
                <a:hlinkClick r:id="rId2"/>
              </a:rPr>
              <a:t>20 Best Short Video Apps - Marketing Scoop</a:t>
            </a:r>
            <a:endParaRPr lang="en-US" dirty="0"/>
          </a:p>
          <a:p>
            <a:endParaRPr lang="en-US" dirty="0"/>
          </a:p>
          <a:p>
            <a:endParaRPr lang="en-US" dirty="0"/>
          </a:p>
        </p:txBody>
      </p:sp>
    </p:spTree>
    <p:extLst>
      <p:ext uri="{BB962C8B-B14F-4D97-AF65-F5344CB8AC3E}">
        <p14:creationId xmlns:p14="http://schemas.microsoft.com/office/powerpoint/2010/main" val="9391405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31" y="0"/>
            <a:ext cx="9254798"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46583" y="1919057"/>
            <a:ext cx="8837201" cy="1938992"/>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a:t>
            </a:r>
          </a:p>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THINKING</a:t>
            </a:r>
          </a:p>
        </p:txBody>
      </p:sp>
    </p:spTree>
    <p:extLst>
      <p:ext uri="{BB962C8B-B14F-4D97-AF65-F5344CB8AC3E}">
        <p14:creationId xmlns:p14="http://schemas.microsoft.com/office/powerpoint/2010/main" val="672807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205" y="0"/>
            <a:ext cx="5277590" cy="7010400"/>
          </a:xfrm>
          <a:prstGeom prst="rect">
            <a:avLst/>
          </a:prstGeom>
        </p:spPr>
      </p:pic>
    </p:spTree>
    <p:extLst>
      <p:ext uri="{BB962C8B-B14F-4D97-AF65-F5344CB8AC3E}">
        <p14:creationId xmlns:p14="http://schemas.microsoft.com/office/powerpoint/2010/main" val="14052352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31" y="0"/>
            <a:ext cx="9254798"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4491_363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31" y="711200"/>
            <a:ext cx="9254798" cy="5549900"/>
          </a:xfrm>
          <a:prstGeom prst="rect">
            <a:avLst/>
          </a:prstGeom>
        </p:spPr>
      </p:pic>
    </p:spTree>
    <p:extLst>
      <p:ext uri="{BB962C8B-B14F-4D97-AF65-F5344CB8AC3E}">
        <p14:creationId xmlns:p14="http://schemas.microsoft.com/office/powerpoint/2010/main" val="60737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19100" y="570547"/>
            <a:ext cx="8399584" cy="5170646"/>
          </a:xfrm>
          <a:prstGeom prst="rect">
            <a:avLst/>
          </a:prstGeom>
          <a:noFill/>
        </p:spPr>
        <p:txBody>
          <a:bodyPr wrap="square" rtlCol="0">
            <a:spAutoFit/>
          </a:bodyPr>
          <a:lstStyle/>
          <a:p>
            <a:pPr algn="ctr"/>
            <a:r>
              <a:rPr lang="en-US" sz="6600" b="1" dirty="0">
                <a:solidFill>
                  <a:schemeClr val="bg1"/>
                </a:solidFill>
              </a:rPr>
              <a:t>GENERATIONAL THINKING HAS ALWAYS BEEN REDUCTIVE AND CONDESCENDING</a:t>
            </a:r>
            <a:endParaRPr lang="en-US" sz="6600" b="1" dirty="0">
              <a:solidFill>
                <a:srgbClr val="FFFFFF"/>
              </a:solidFill>
            </a:endParaRPr>
          </a:p>
        </p:txBody>
      </p:sp>
      <p:sp>
        <p:nvSpPr>
          <p:cNvPr id="8" name="TextBox 7"/>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5623472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822700" y="675263"/>
            <a:ext cx="4995984" cy="4524316"/>
          </a:xfrm>
          <a:prstGeom prst="rect">
            <a:avLst/>
          </a:prstGeom>
          <a:noFill/>
        </p:spPr>
        <p:txBody>
          <a:bodyPr wrap="square" rtlCol="0">
            <a:spAutoFit/>
          </a:bodyPr>
          <a:lstStyle/>
          <a:p>
            <a:pPr algn="ctr"/>
            <a:r>
              <a:rPr lang="en-US" sz="3600" b="1" dirty="0">
                <a:solidFill>
                  <a:schemeClr val="bg1"/>
                </a:solidFill>
              </a:rPr>
              <a:t>“They only care about frivolous things. When I was a boy, we were taught to be discrete and respectful of elders, but the present youth are exceedingly impatient of restraint.”</a:t>
            </a:r>
            <a:endParaRPr lang="en-US" sz="3600" b="1" dirty="0">
              <a:solidFill>
                <a:srgbClr val="FFFFFF"/>
              </a:solidFill>
            </a:endParaRPr>
          </a:p>
        </p:txBody>
      </p:sp>
      <p:pic>
        <p:nvPicPr>
          <p:cNvPr id="3" name="Picture 2" descr="hesi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889000"/>
            <a:ext cx="2921000" cy="4152900"/>
          </a:xfrm>
          <a:prstGeom prst="rect">
            <a:avLst/>
          </a:prstGeom>
        </p:spPr>
      </p:pic>
      <p:sp>
        <p:nvSpPr>
          <p:cNvPr id="4" name="TextBox 3"/>
          <p:cNvSpPr txBox="1"/>
          <p:nvPr/>
        </p:nvSpPr>
        <p:spPr>
          <a:xfrm>
            <a:off x="673100" y="5199579"/>
            <a:ext cx="2921000" cy="707886"/>
          </a:xfrm>
          <a:prstGeom prst="rect">
            <a:avLst/>
          </a:prstGeom>
          <a:noFill/>
        </p:spPr>
        <p:txBody>
          <a:bodyPr wrap="square" rtlCol="0">
            <a:spAutoFit/>
          </a:bodyPr>
          <a:lstStyle/>
          <a:p>
            <a:pPr algn="ctr"/>
            <a:r>
              <a:rPr lang="en-US" sz="2000" b="1" dirty="0">
                <a:solidFill>
                  <a:srgbClr val="FFFFFF"/>
                </a:solidFill>
              </a:rPr>
              <a:t>Hesiod</a:t>
            </a:r>
          </a:p>
          <a:p>
            <a:pPr algn="ctr"/>
            <a:r>
              <a:rPr lang="en-US" sz="2000" b="1" dirty="0">
                <a:solidFill>
                  <a:srgbClr val="FFFFFF"/>
                </a:solidFill>
              </a:rPr>
              <a:t>History’s First Economist</a:t>
            </a:r>
          </a:p>
        </p:txBody>
      </p:sp>
      <p:sp>
        <p:nvSpPr>
          <p:cNvPr id="7" name="TextBox 6"/>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36939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
        <p:nvSpPr>
          <p:cNvPr id="6" name="Rectangle 5"/>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sp>
        <p:nvSpPr>
          <p:cNvPr id="2" name="TextBox 1"/>
          <p:cNvSpPr txBox="1"/>
          <p:nvPr/>
        </p:nvSpPr>
        <p:spPr>
          <a:xfrm>
            <a:off x="146583" y="1154747"/>
            <a:ext cx="6261100" cy="3416320"/>
          </a:xfrm>
          <a:prstGeom prst="rect">
            <a:avLst/>
          </a:prstGeom>
          <a:noFill/>
        </p:spPr>
        <p:txBody>
          <a:bodyPr wrap="square" rtlCol="0">
            <a:spAutoFit/>
          </a:bodyPr>
          <a:lstStyle/>
          <a:p>
            <a:pPr algn="ctr"/>
            <a:r>
              <a:rPr lang="en-US" sz="6000" b="1" dirty="0">
                <a:solidFill>
                  <a:schemeClr val="bg1"/>
                </a:solidFill>
              </a:rPr>
              <a:t>Old people have been saying </a:t>
            </a:r>
          </a:p>
          <a:p>
            <a:pPr algn="ctr"/>
            <a:r>
              <a:rPr lang="en-US" sz="4800" b="1" dirty="0">
                <a:solidFill>
                  <a:schemeClr val="bg1"/>
                </a:solidFill>
              </a:rPr>
              <a:t>“WHEN I WAS A KID”</a:t>
            </a:r>
          </a:p>
          <a:p>
            <a:pPr algn="ctr"/>
            <a:r>
              <a:rPr lang="en-US" sz="4800" b="1" dirty="0">
                <a:solidFill>
                  <a:schemeClr val="bg1"/>
                </a:solidFill>
              </a:rPr>
              <a:t>Since there were kids</a:t>
            </a:r>
            <a:endParaRPr lang="en-US" sz="4800" b="1" dirty="0">
              <a:solidFill>
                <a:srgbClr val="FFFFFF"/>
              </a:solidFill>
            </a:endParaRPr>
          </a:p>
        </p:txBody>
      </p:sp>
      <p:pic>
        <p:nvPicPr>
          <p:cNvPr id="5" name="Picture 4" descr="elderly_man_holding_a_custom_text_sign_128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700" y="3049434"/>
            <a:ext cx="4387087" cy="4951566"/>
          </a:xfrm>
          <a:prstGeom prst="rect">
            <a:avLst/>
          </a:prstGeom>
        </p:spPr>
      </p:pic>
    </p:spTree>
    <p:extLst>
      <p:ext uri="{BB962C8B-B14F-4D97-AF65-F5344CB8AC3E}">
        <p14:creationId xmlns:p14="http://schemas.microsoft.com/office/powerpoint/2010/main" val="33083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19100" y="875347"/>
            <a:ext cx="8399584" cy="4154983"/>
          </a:xfrm>
          <a:prstGeom prst="rect">
            <a:avLst/>
          </a:prstGeom>
          <a:noFill/>
        </p:spPr>
        <p:txBody>
          <a:bodyPr wrap="square" rtlCol="0">
            <a:spAutoFit/>
          </a:bodyPr>
          <a:lstStyle/>
          <a:p>
            <a:pPr algn="ctr"/>
            <a:r>
              <a:rPr lang="en-US" sz="6600" b="1" dirty="0">
                <a:solidFill>
                  <a:schemeClr val="bg1"/>
                </a:solidFill>
              </a:rPr>
              <a:t>“GENERATIONS”</a:t>
            </a:r>
          </a:p>
          <a:p>
            <a:pPr algn="ctr"/>
            <a:r>
              <a:rPr lang="en-US" sz="6600" b="1" dirty="0">
                <a:solidFill>
                  <a:schemeClr val="bg1"/>
                </a:solidFill>
              </a:rPr>
              <a:t>Are usually just old people talking smack about young people</a:t>
            </a:r>
            <a:endParaRPr lang="en-US" sz="6600" b="1" dirty="0">
              <a:solidFill>
                <a:srgbClr val="FFFFFF"/>
              </a:solidFill>
            </a:endParaRPr>
          </a:p>
        </p:txBody>
      </p:sp>
      <p:sp>
        <p:nvSpPr>
          <p:cNvPr id="4" name="TextBox 3"/>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9989885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384" y="1358899"/>
            <a:ext cx="3962400" cy="5283202"/>
          </a:xfrm>
          <a:prstGeom prst="rect">
            <a:avLst/>
          </a:prstGeom>
          <a:effectLst>
            <a:outerShdw blurRad="50800" dist="38100" dir="2700000" algn="tl" rotWithShape="0">
              <a:srgbClr val="000000">
                <a:alpha val="43000"/>
              </a:srgbClr>
            </a:outerShdw>
          </a:effectLst>
        </p:spPr>
      </p:pic>
      <p:sp>
        <p:nvSpPr>
          <p:cNvPr id="4" name="Rectangle 3"/>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sp>
        <p:nvSpPr>
          <p:cNvPr id="7" name="TextBox 6"/>
          <p:cNvSpPr txBox="1"/>
          <p:nvPr/>
        </p:nvSpPr>
        <p:spPr>
          <a:xfrm>
            <a:off x="495300" y="1573847"/>
            <a:ext cx="4081584" cy="4154983"/>
          </a:xfrm>
          <a:prstGeom prst="rect">
            <a:avLst/>
          </a:prstGeom>
          <a:noFill/>
        </p:spPr>
        <p:txBody>
          <a:bodyPr wrap="square" rtlCol="0">
            <a:spAutoFit/>
          </a:bodyPr>
          <a:lstStyle/>
          <a:p>
            <a:pPr algn="r"/>
            <a:r>
              <a:rPr lang="en-US" sz="4400" b="1" dirty="0">
                <a:solidFill>
                  <a:schemeClr val="bg1"/>
                </a:solidFill>
              </a:rPr>
              <a:t>1968:</a:t>
            </a:r>
          </a:p>
          <a:p>
            <a:pPr algn="r"/>
            <a:r>
              <a:rPr lang="en-US" sz="4400" b="1" dirty="0">
                <a:solidFill>
                  <a:schemeClr val="bg1"/>
                </a:solidFill>
              </a:rPr>
              <a:t>‘To make a living’ could have absolutely no meaning to these children..</a:t>
            </a:r>
            <a:endParaRPr lang="en-US" sz="4400" b="1" dirty="0">
              <a:solidFill>
                <a:srgbClr val="FFFFFF"/>
              </a:solidFill>
            </a:endParaRPr>
          </a:p>
        </p:txBody>
      </p:sp>
      <p:sp>
        <p:nvSpPr>
          <p:cNvPr id="8" name="TextBox 7"/>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6233021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154181"/>
            <a:ext cx="4029075" cy="5348329"/>
          </a:xfrm>
          <a:prstGeom prst="rect">
            <a:avLst/>
          </a:prstGeom>
          <a:effectLst>
            <a:outerShdw blurRad="50800" dist="38100" dir="2700000" algn="tl" rotWithShape="0">
              <a:srgbClr val="000000">
                <a:alpha val="43000"/>
              </a:srgbClr>
            </a:outerShdw>
          </a:effectLst>
        </p:spPr>
      </p:pic>
      <p:sp>
        <p:nvSpPr>
          <p:cNvPr id="2" name="TextBox 1"/>
          <p:cNvSpPr txBox="1"/>
          <p:nvPr/>
        </p:nvSpPr>
        <p:spPr>
          <a:xfrm>
            <a:off x="4902200" y="1421447"/>
            <a:ext cx="4081584" cy="4154983"/>
          </a:xfrm>
          <a:prstGeom prst="rect">
            <a:avLst/>
          </a:prstGeom>
          <a:noFill/>
        </p:spPr>
        <p:txBody>
          <a:bodyPr wrap="square" rtlCol="0">
            <a:spAutoFit/>
          </a:bodyPr>
          <a:lstStyle/>
          <a:p>
            <a:r>
              <a:rPr lang="en-US" sz="4400" b="1" dirty="0">
                <a:solidFill>
                  <a:schemeClr val="bg1"/>
                </a:solidFill>
              </a:rPr>
              <a:t>1985:</a:t>
            </a:r>
          </a:p>
          <a:p>
            <a:r>
              <a:rPr lang="en-US" sz="4400" b="1" dirty="0">
                <a:solidFill>
                  <a:schemeClr val="bg1"/>
                </a:solidFill>
              </a:rPr>
              <a:t>New Generation is becoming obsessed with their “new</a:t>
            </a:r>
            <a:r>
              <a:rPr lang="en-US" sz="4400" b="1" dirty="0">
                <a:solidFill>
                  <a:srgbClr val="FFFFFF"/>
                </a:solidFill>
              </a:rPr>
              <a:t> mobile devices”</a:t>
            </a:r>
          </a:p>
        </p:txBody>
      </p:sp>
      <p:sp>
        <p:nvSpPr>
          <p:cNvPr id="7" name="Rectangle 6"/>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sp>
        <p:nvSpPr>
          <p:cNvPr id="8" name="TextBox 7"/>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332128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8" y="864385"/>
            <a:ext cx="9052322" cy="5116530"/>
          </a:xfrm>
          <a:prstGeom prst="rect">
            <a:avLst/>
          </a:prstGeom>
        </p:spPr>
      </p:pic>
    </p:spTree>
    <p:extLst>
      <p:ext uri="{BB962C8B-B14F-4D97-AF65-F5344CB8AC3E}">
        <p14:creationId xmlns:p14="http://schemas.microsoft.com/office/powerpoint/2010/main" val="35321845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824" y="1084110"/>
            <a:ext cx="4117975" cy="5425431"/>
          </a:xfrm>
          <a:prstGeom prst="rect">
            <a:avLst/>
          </a:prstGeom>
          <a:effectLst>
            <a:outerShdw blurRad="50800" dist="38100" dir="2700000" algn="tl" rotWithShape="0">
              <a:srgbClr val="000000">
                <a:alpha val="43000"/>
              </a:srgbClr>
            </a:outerShdw>
          </a:effectLst>
        </p:spPr>
      </p:pic>
      <p:sp>
        <p:nvSpPr>
          <p:cNvPr id="2" name="TextBox 1"/>
          <p:cNvSpPr txBox="1"/>
          <p:nvPr/>
        </p:nvSpPr>
        <p:spPr>
          <a:xfrm>
            <a:off x="330200" y="1274611"/>
            <a:ext cx="4081584" cy="4832092"/>
          </a:xfrm>
          <a:prstGeom prst="rect">
            <a:avLst/>
          </a:prstGeom>
          <a:noFill/>
        </p:spPr>
        <p:txBody>
          <a:bodyPr wrap="square" rtlCol="0">
            <a:spAutoFit/>
          </a:bodyPr>
          <a:lstStyle/>
          <a:p>
            <a:pPr algn="r"/>
            <a:r>
              <a:rPr lang="en-US" sz="4400" b="1" dirty="0">
                <a:solidFill>
                  <a:schemeClr val="bg1"/>
                </a:solidFill>
              </a:rPr>
              <a:t>1990:</a:t>
            </a:r>
          </a:p>
          <a:p>
            <a:pPr algn="r"/>
            <a:r>
              <a:rPr lang="en-US" sz="4400" b="1" dirty="0">
                <a:solidFill>
                  <a:schemeClr val="bg1"/>
                </a:solidFill>
              </a:rPr>
              <a:t>Laid back, late blooming or just lost? </a:t>
            </a:r>
            <a:br>
              <a:rPr lang="en-US" sz="4400" b="1" dirty="0">
                <a:solidFill>
                  <a:schemeClr val="bg1"/>
                </a:solidFill>
              </a:rPr>
            </a:br>
            <a:r>
              <a:rPr lang="en-US" sz="4400" b="1" dirty="0">
                <a:solidFill>
                  <a:schemeClr val="bg1"/>
                </a:solidFill>
              </a:rPr>
              <a:t>Gen x is entitled, lazy and don’t want to work</a:t>
            </a:r>
            <a:endParaRPr lang="en-US" sz="4400" b="1" dirty="0"/>
          </a:p>
        </p:txBody>
      </p:sp>
      <p:sp>
        <p:nvSpPr>
          <p:cNvPr id="7" name="Rectangle 6"/>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sp>
        <p:nvSpPr>
          <p:cNvPr id="8" name="TextBox 7"/>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8503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05" y="1659233"/>
            <a:ext cx="3600479" cy="4782637"/>
          </a:xfrm>
          <a:prstGeom prst="rect">
            <a:avLst/>
          </a:prstGeom>
        </p:spPr>
      </p:pic>
      <p:sp>
        <p:nvSpPr>
          <p:cNvPr id="8" name="TextBox 7"/>
          <p:cNvSpPr txBox="1"/>
          <p:nvPr/>
        </p:nvSpPr>
        <p:spPr>
          <a:xfrm>
            <a:off x="434605" y="857754"/>
            <a:ext cx="4081584" cy="769441"/>
          </a:xfrm>
          <a:prstGeom prst="rect">
            <a:avLst/>
          </a:prstGeom>
          <a:noFill/>
        </p:spPr>
        <p:txBody>
          <a:bodyPr wrap="square" rtlCol="0">
            <a:spAutoFit/>
          </a:bodyPr>
          <a:lstStyle/>
          <a:p>
            <a:r>
              <a:rPr lang="en-US" sz="4400" b="1" dirty="0">
                <a:solidFill>
                  <a:schemeClr val="bg1"/>
                </a:solidFill>
              </a:rPr>
              <a:t>2013:</a:t>
            </a:r>
          </a:p>
        </p:txBody>
      </p:sp>
      <p:sp>
        <p:nvSpPr>
          <p:cNvPr id="9" name="TextBox 8"/>
          <p:cNvSpPr txBox="1"/>
          <p:nvPr/>
        </p:nvSpPr>
        <p:spPr>
          <a:xfrm>
            <a:off x="4635500" y="1862433"/>
            <a:ext cx="4081584" cy="3477875"/>
          </a:xfrm>
          <a:prstGeom prst="rect">
            <a:avLst/>
          </a:prstGeom>
          <a:noFill/>
        </p:spPr>
        <p:txBody>
          <a:bodyPr wrap="square" rtlCol="0">
            <a:spAutoFit/>
          </a:bodyPr>
          <a:lstStyle/>
          <a:p>
            <a:r>
              <a:rPr lang="en-US" sz="4400" b="1" dirty="0">
                <a:solidFill>
                  <a:schemeClr val="bg1"/>
                </a:solidFill>
              </a:rPr>
              <a:t>Millennials are lazy narcissists that still live with their parents</a:t>
            </a:r>
            <a:endParaRPr lang="en-US" sz="4400" b="1" dirty="0">
              <a:solidFill>
                <a:srgbClr val="FFFFFF"/>
              </a:solidFill>
            </a:endParaRPr>
          </a:p>
        </p:txBody>
      </p:sp>
      <p:sp>
        <p:nvSpPr>
          <p:cNvPr id="10" name="Rectangle 9"/>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sp>
        <p:nvSpPr>
          <p:cNvPr id="11" name="TextBox 10"/>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93734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534" y="1584527"/>
            <a:ext cx="3790950" cy="4882743"/>
          </a:xfrm>
          <a:prstGeom prst="rect">
            <a:avLst/>
          </a:prstGeom>
          <a:effectLst>
            <a:outerShdw blurRad="50800" dist="38100" dir="2700000" algn="tl" rotWithShape="0">
              <a:srgbClr val="000000">
                <a:alpha val="43000"/>
              </a:srgbClr>
            </a:outerShdw>
          </a:effectLst>
        </p:spPr>
      </p:pic>
      <p:sp>
        <p:nvSpPr>
          <p:cNvPr id="2" name="TextBox 1"/>
          <p:cNvSpPr txBox="1"/>
          <p:nvPr/>
        </p:nvSpPr>
        <p:spPr>
          <a:xfrm>
            <a:off x="4775200" y="857754"/>
            <a:ext cx="4081584" cy="769441"/>
          </a:xfrm>
          <a:prstGeom prst="rect">
            <a:avLst/>
          </a:prstGeom>
          <a:noFill/>
        </p:spPr>
        <p:txBody>
          <a:bodyPr wrap="square" rtlCol="0">
            <a:spAutoFit/>
          </a:bodyPr>
          <a:lstStyle/>
          <a:p>
            <a:r>
              <a:rPr lang="en-US" sz="4400" b="1" dirty="0">
                <a:solidFill>
                  <a:schemeClr val="bg1"/>
                </a:solidFill>
              </a:rPr>
              <a:t>1976: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05" y="1684633"/>
            <a:ext cx="3600479" cy="4782637"/>
          </a:xfrm>
          <a:prstGeom prst="rect">
            <a:avLst/>
          </a:prstGeom>
        </p:spPr>
      </p:pic>
      <p:sp>
        <p:nvSpPr>
          <p:cNvPr id="8" name="TextBox 7"/>
          <p:cNvSpPr txBox="1"/>
          <p:nvPr/>
        </p:nvSpPr>
        <p:spPr>
          <a:xfrm>
            <a:off x="434605" y="857754"/>
            <a:ext cx="4081584" cy="769441"/>
          </a:xfrm>
          <a:prstGeom prst="rect">
            <a:avLst/>
          </a:prstGeom>
          <a:noFill/>
        </p:spPr>
        <p:txBody>
          <a:bodyPr wrap="square" rtlCol="0">
            <a:spAutoFit/>
          </a:bodyPr>
          <a:lstStyle/>
          <a:p>
            <a:r>
              <a:rPr lang="en-US" sz="4400" b="1" dirty="0">
                <a:solidFill>
                  <a:schemeClr val="bg1"/>
                </a:solidFill>
              </a:rPr>
              <a:t>2013:</a:t>
            </a:r>
          </a:p>
        </p:txBody>
      </p:sp>
      <p:sp>
        <p:nvSpPr>
          <p:cNvPr id="9" name="Rectangle 8"/>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sp>
        <p:nvSpPr>
          <p:cNvPr id="10" name="TextBox 9"/>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1131758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381000"/>
            <a:ext cx="4363175" cy="5794298"/>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122588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150000" y="150000"/>
                                    </p:animScale>
                                  </p:childTnLst>
                                </p:cTn>
                              </p:par>
                              <p:par>
                                <p:cTn id="10" presetID="0" presetClass="path" presetSubtype="0" accel="50000" decel="50000" fill="hold" nodeType="withEffect">
                                  <p:stCondLst>
                                    <p:cond delay="0"/>
                                  </p:stCondLst>
                                  <p:childTnLst>
                                    <p:animMotion origin="layout" path="M -5.55556E-7 1.85185E-6 L 0.23472 0.21852 " pathEditMode="relative" rAng="0" ptsTypes="AA">
                                      <p:cBhvr>
                                        <p:cTn id="11" dur="2000" fill="hold"/>
                                        <p:tgtEl>
                                          <p:spTgt spid="5"/>
                                        </p:tgtEl>
                                        <p:attrNameLst>
                                          <p:attrName>ppt_x</p:attrName>
                                          <p:attrName>ppt_y</p:attrName>
                                        </p:attrNameLst>
                                      </p:cBhvr>
                                      <p:rCtr x="11736" y="1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6583" y="26757"/>
            <a:ext cx="8837201" cy="1015663"/>
          </a:xfrm>
          <a:prstGeom prst="rect">
            <a:avLst/>
          </a:prstGeom>
        </p:spPr>
        <p:txBody>
          <a:bodyPr wrap="square">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GENERATIONAL THINKING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600" y="-380999"/>
            <a:ext cx="4363175" cy="5794296"/>
          </a:xfrm>
          <a:prstGeom prst="rect">
            <a:avLst/>
          </a:prstGeom>
          <a:effectLst>
            <a:outerShdw blurRad="50800" dist="38100" dir="2700000" algn="tl" rotWithShape="0">
              <a:srgbClr val="000000">
                <a:alpha val="43000"/>
              </a:srgbClr>
            </a:outerShdw>
          </a:effectLst>
        </p:spPr>
      </p:pic>
      <p:sp>
        <p:nvSpPr>
          <p:cNvPr id="4" name="TextBox 3"/>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2451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150000" y="150000"/>
                                    </p:animScale>
                                  </p:childTnLst>
                                </p:cTn>
                              </p:par>
                              <p:par>
                                <p:cTn id="10" presetID="0" presetClass="path" presetSubtype="0" accel="50000" decel="50000" fill="hold" nodeType="withEffect">
                                  <p:stCondLst>
                                    <p:cond delay="0"/>
                                  </p:stCondLst>
                                  <p:childTnLst>
                                    <p:animMotion origin="layout" path="M -4.16667E-6 -1.48148E-6 L -0.29861 0.22222 " pathEditMode="relative" rAng="0" ptsTypes="AA">
                                      <p:cBhvr>
                                        <p:cTn id="11" dur="2000" fill="hold"/>
                                        <p:tgtEl>
                                          <p:spTgt spid="5"/>
                                        </p:tgtEl>
                                        <p:attrNameLst>
                                          <p:attrName>ppt_x</p:attrName>
                                          <p:attrName>ppt_y</p:attrName>
                                        </p:attrNameLst>
                                      </p:cBhvr>
                                      <p:rCtr x="-14931"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19100" y="1764347"/>
            <a:ext cx="8399584" cy="3970318"/>
          </a:xfrm>
          <a:prstGeom prst="rect">
            <a:avLst/>
          </a:prstGeom>
          <a:noFill/>
        </p:spPr>
        <p:txBody>
          <a:bodyPr wrap="square" rtlCol="0">
            <a:spAutoFit/>
          </a:bodyPr>
          <a:lstStyle/>
          <a:p>
            <a:pPr algn="ctr"/>
            <a:r>
              <a:rPr lang="en-US" sz="6600" b="1" dirty="0">
                <a:solidFill>
                  <a:schemeClr val="bg1"/>
                </a:solidFill>
                <a:effectLst>
                  <a:outerShdw blurRad="50800" dist="38100" dir="2700000" algn="tl" rotWithShape="0">
                    <a:prstClr val="black">
                      <a:alpha val="40000"/>
                    </a:prstClr>
                  </a:outerShdw>
                </a:effectLst>
              </a:rPr>
              <a:t>Millennials are:</a:t>
            </a:r>
          </a:p>
          <a:p>
            <a:pPr algn="ctr"/>
            <a:r>
              <a:rPr lang="en-US" sz="6000" b="1" dirty="0">
                <a:solidFill>
                  <a:schemeClr val="bg1"/>
                </a:solidFill>
                <a:effectLst>
                  <a:outerShdw blurRad="50800" dist="38100" dir="2700000" algn="tl" rotWithShape="0">
                    <a:prstClr val="black">
                      <a:alpha val="40000"/>
                    </a:prstClr>
                  </a:outerShdw>
                </a:effectLst>
              </a:rPr>
              <a:t>ENTITLED</a:t>
            </a:r>
          </a:p>
          <a:p>
            <a:pPr algn="ctr"/>
            <a:r>
              <a:rPr lang="en-US" sz="6000" b="1" dirty="0">
                <a:solidFill>
                  <a:schemeClr val="bg1"/>
                </a:solidFill>
                <a:effectLst>
                  <a:outerShdw blurRad="50800" dist="38100" dir="2700000" algn="tl" rotWithShape="0">
                    <a:prstClr val="black">
                      <a:alpha val="40000"/>
                    </a:prstClr>
                  </a:outerShdw>
                </a:effectLst>
              </a:rPr>
              <a:t>LAZY</a:t>
            </a:r>
          </a:p>
          <a:p>
            <a:pPr algn="ctr"/>
            <a:r>
              <a:rPr lang="en-US" sz="6000" b="1" dirty="0">
                <a:solidFill>
                  <a:schemeClr val="bg1"/>
                </a:solidFill>
                <a:effectLst>
                  <a:outerShdw blurRad="50800" dist="38100" dir="2700000" algn="tl" rotWithShape="0">
                    <a:prstClr val="black">
                      <a:alpha val="40000"/>
                    </a:prstClr>
                  </a:outerShdw>
                </a:effectLst>
              </a:rPr>
              <a:t>NARCISSISTIC</a:t>
            </a:r>
            <a:endParaRPr lang="en-US" sz="6000" b="1" dirty="0">
              <a:solidFill>
                <a:srgbClr val="FFFFFF"/>
              </a:solidFill>
              <a:effectLst>
                <a:outerShdw blurRad="50800" dist="38100" dir="2700000" algn="tl" rotWithShape="0">
                  <a:prstClr val="black">
                    <a:alpha val="40000"/>
                  </a:prstClr>
                </a:outerShdw>
              </a:effectLst>
            </a:endParaRPr>
          </a:p>
        </p:txBody>
      </p:sp>
      <p:sp>
        <p:nvSpPr>
          <p:cNvPr id="4" name="Rectangle 3"/>
          <p:cNvSpPr/>
          <p:nvPr/>
        </p:nvSpPr>
        <p:spPr>
          <a:xfrm>
            <a:off x="254000" y="145534"/>
            <a:ext cx="8564683" cy="1015663"/>
          </a:xfrm>
          <a:prstGeom prst="rect">
            <a:avLst/>
          </a:prstGeom>
        </p:spPr>
        <p:txBody>
          <a:bodyPr wrap="square">
            <a:spAutoFit/>
          </a:bodyPr>
          <a:lstStyle/>
          <a:p>
            <a:pPr algn="ctr"/>
            <a:r>
              <a:rPr lang="en-US" sz="6000" b="1" dirty="0">
                <a:solidFill>
                  <a:schemeClr val="bg1"/>
                </a:solidFill>
              </a:rPr>
              <a:t>INSULTING STEREOTYPES</a:t>
            </a:r>
            <a:endParaRPr lang="en-US" sz="6000" b="1" dirty="0">
              <a:solidFill>
                <a:srgbClr val="FFFFFF"/>
              </a:solidFill>
            </a:endParaRPr>
          </a:p>
        </p:txBody>
      </p:sp>
      <p:sp>
        <p:nvSpPr>
          <p:cNvPr id="8" name="TextBox 7"/>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41381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54000" y="1764010"/>
            <a:ext cx="6527800" cy="4524316"/>
          </a:xfrm>
          <a:prstGeom prst="rect">
            <a:avLst/>
          </a:prstGeom>
          <a:noFill/>
        </p:spPr>
        <p:txBody>
          <a:bodyPr wrap="square" rtlCol="0">
            <a:spAutoFit/>
          </a:bodyPr>
          <a:lstStyle/>
          <a:p>
            <a:r>
              <a:rPr lang="en-US" sz="3600" dirty="0">
                <a:solidFill>
                  <a:schemeClr val="bg1"/>
                </a:solidFill>
              </a:rPr>
              <a:t>52%  Being a good parent</a:t>
            </a:r>
          </a:p>
          <a:p>
            <a:r>
              <a:rPr lang="en-US" sz="3600" dirty="0">
                <a:solidFill>
                  <a:schemeClr val="bg1"/>
                </a:solidFill>
              </a:rPr>
              <a:t>30% Having a successful marriage</a:t>
            </a:r>
          </a:p>
          <a:p>
            <a:r>
              <a:rPr lang="en-US" sz="3600" dirty="0">
                <a:solidFill>
                  <a:schemeClr val="bg1"/>
                </a:solidFill>
              </a:rPr>
              <a:t>21% Helping others in need</a:t>
            </a:r>
          </a:p>
          <a:p>
            <a:r>
              <a:rPr lang="en-US" sz="3600" dirty="0">
                <a:solidFill>
                  <a:schemeClr val="bg1"/>
                </a:solidFill>
              </a:rPr>
              <a:t>20% Owning a home</a:t>
            </a:r>
          </a:p>
          <a:p>
            <a:r>
              <a:rPr lang="en-US" sz="3600" dirty="0">
                <a:solidFill>
                  <a:schemeClr val="bg1"/>
                </a:solidFill>
              </a:rPr>
              <a:t>15% Living a religious life</a:t>
            </a:r>
          </a:p>
          <a:p>
            <a:r>
              <a:rPr lang="en-US" sz="3600" dirty="0">
                <a:solidFill>
                  <a:schemeClr val="bg1"/>
                </a:solidFill>
              </a:rPr>
              <a:t>15% Having a high paying career</a:t>
            </a:r>
          </a:p>
          <a:p>
            <a:r>
              <a:rPr lang="en-US" sz="3600" dirty="0">
                <a:solidFill>
                  <a:schemeClr val="bg1"/>
                </a:solidFill>
              </a:rPr>
              <a:t>9% Having lots of free time</a:t>
            </a:r>
          </a:p>
          <a:p>
            <a:r>
              <a:rPr lang="en-US" sz="3600" dirty="0">
                <a:solidFill>
                  <a:schemeClr val="bg1"/>
                </a:solidFill>
              </a:rPr>
              <a:t>1% Becoming famous</a:t>
            </a:r>
          </a:p>
        </p:txBody>
      </p:sp>
      <p:sp>
        <p:nvSpPr>
          <p:cNvPr id="5" name="TextBox 4"/>
          <p:cNvSpPr txBox="1"/>
          <p:nvPr/>
        </p:nvSpPr>
        <p:spPr>
          <a:xfrm>
            <a:off x="190500" y="238283"/>
            <a:ext cx="8724900" cy="1200329"/>
          </a:xfrm>
          <a:prstGeom prst="rect">
            <a:avLst/>
          </a:prstGeom>
          <a:noFill/>
        </p:spPr>
        <p:txBody>
          <a:bodyPr wrap="square" rtlCol="0">
            <a:spAutoFit/>
          </a:bodyPr>
          <a:lstStyle/>
          <a:p>
            <a:r>
              <a:rPr lang="en-US" sz="3600" b="1" dirty="0">
                <a:solidFill>
                  <a:schemeClr val="bg1"/>
                </a:solidFill>
              </a:rPr>
              <a:t>Millennials’ Priorities</a:t>
            </a:r>
            <a:br>
              <a:rPr lang="en-US" sz="3600" b="1" dirty="0">
                <a:solidFill>
                  <a:schemeClr val="bg1"/>
                </a:solidFill>
              </a:rPr>
            </a:br>
            <a:r>
              <a:rPr lang="en-US" sz="3600" b="1" dirty="0">
                <a:solidFill>
                  <a:schemeClr val="bg1"/>
                </a:solidFill>
              </a:rPr>
              <a:t>% Saying ___ is most important to them </a:t>
            </a:r>
          </a:p>
        </p:txBody>
      </p:sp>
      <p:sp>
        <p:nvSpPr>
          <p:cNvPr id="6" name="TextBox 5"/>
          <p:cNvSpPr txBox="1"/>
          <p:nvPr/>
        </p:nvSpPr>
        <p:spPr>
          <a:xfrm>
            <a:off x="5003800" y="6182898"/>
            <a:ext cx="4000500" cy="461665"/>
          </a:xfrm>
          <a:prstGeom prst="rect">
            <a:avLst/>
          </a:prstGeom>
          <a:noFill/>
        </p:spPr>
        <p:txBody>
          <a:bodyPr wrap="square" rtlCol="0">
            <a:spAutoFit/>
          </a:bodyPr>
          <a:lstStyle/>
          <a:p>
            <a:pPr algn="r"/>
            <a:r>
              <a:rPr lang="en-US" sz="2400" dirty="0">
                <a:solidFill>
                  <a:schemeClr val="bg1"/>
                </a:solidFill>
              </a:rPr>
              <a:t>PewResearch Center</a:t>
            </a:r>
          </a:p>
        </p:txBody>
      </p:sp>
      <p:sp>
        <p:nvSpPr>
          <p:cNvPr id="7" name="TextBox 6"/>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pic>
        <p:nvPicPr>
          <p:cNvPr id="2" name="Picture 1" descr="check_it_off_your_list_500_clr_793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2044700"/>
            <a:ext cx="4730750" cy="4356100"/>
          </a:xfrm>
          <a:prstGeom prst="rect">
            <a:avLst/>
          </a:prstGeom>
        </p:spPr>
      </p:pic>
    </p:spTree>
    <p:extLst>
      <p:ext uri="{BB962C8B-B14F-4D97-AF65-F5344CB8AC3E}">
        <p14:creationId xmlns:p14="http://schemas.microsoft.com/office/powerpoint/2010/main" val="3937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4000" y="900411"/>
            <a:ext cx="8724900" cy="4401205"/>
          </a:xfrm>
          <a:prstGeom prst="rect">
            <a:avLst/>
          </a:prstGeom>
          <a:noFill/>
        </p:spPr>
        <p:txBody>
          <a:bodyPr wrap="square" rtlCol="0">
            <a:spAutoFit/>
          </a:bodyPr>
          <a:lstStyle/>
          <a:p>
            <a:pPr algn="ctr"/>
            <a:r>
              <a:rPr lang="en-US" sz="4000" dirty="0">
                <a:solidFill>
                  <a:schemeClr val="bg1"/>
                </a:solidFill>
              </a:rPr>
              <a:t>“</a:t>
            </a:r>
          </a:p>
          <a:p>
            <a:pPr algn="ctr"/>
            <a:r>
              <a:rPr lang="en-US" sz="4000" dirty="0">
                <a:solidFill>
                  <a:schemeClr val="bg1"/>
                </a:solidFill>
              </a:rPr>
              <a:t>We found little reason to conclude that the average member of the ‘Me’ Generation is dramatically different </a:t>
            </a:r>
            <a:br>
              <a:rPr lang="en-US" sz="4000" dirty="0">
                <a:solidFill>
                  <a:schemeClr val="bg1"/>
                </a:solidFill>
              </a:rPr>
            </a:br>
            <a:r>
              <a:rPr lang="en-US" sz="4000" dirty="0">
                <a:solidFill>
                  <a:schemeClr val="bg1"/>
                </a:solidFill>
              </a:rPr>
              <a:t>(</a:t>
            </a:r>
            <a:r>
              <a:rPr lang="en-US" sz="4000" dirty="0" err="1">
                <a:solidFill>
                  <a:schemeClr val="bg1"/>
                </a:solidFill>
              </a:rPr>
              <a:t>vis</a:t>
            </a:r>
            <a:r>
              <a:rPr lang="en-US" sz="4000" dirty="0">
                <a:solidFill>
                  <a:schemeClr val="bg1"/>
                </a:solidFill>
              </a:rPr>
              <a:t> a </a:t>
            </a:r>
            <a:r>
              <a:rPr lang="en-US" sz="4000" dirty="0" err="1">
                <a:solidFill>
                  <a:schemeClr val="bg1"/>
                </a:solidFill>
              </a:rPr>
              <a:t>vis</a:t>
            </a:r>
            <a:r>
              <a:rPr lang="en-US" sz="4000" dirty="0">
                <a:solidFill>
                  <a:schemeClr val="bg1"/>
                </a:solidFill>
              </a:rPr>
              <a:t> narcissism) from members of previous generations.</a:t>
            </a:r>
          </a:p>
          <a:p>
            <a:pPr algn="ctr"/>
            <a:r>
              <a:rPr lang="en-US" sz="4000" dirty="0">
                <a:solidFill>
                  <a:schemeClr val="bg1"/>
                </a:solidFill>
              </a:rPr>
              <a:t>”</a:t>
            </a:r>
          </a:p>
        </p:txBody>
      </p:sp>
      <p:sp>
        <p:nvSpPr>
          <p:cNvPr id="6" name="TextBox 5"/>
          <p:cNvSpPr txBox="1"/>
          <p:nvPr/>
        </p:nvSpPr>
        <p:spPr>
          <a:xfrm>
            <a:off x="292100" y="5442696"/>
            <a:ext cx="8686800" cy="830997"/>
          </a:xfrm>
          <a:prstGeom prst="rect">
            <a:avLst/>
          </a:prstGeom>
          <a:noFill/>
        </p:spPr>
        <p:txBody>
          <a:bodyPr wrap="square" rtlCol="0">
            <a:spAutoFit/>
          </a:bodyPr>
          <a:lstStyle/>
          <a:p>
            <a:pPr algn="ctr"/>
            <a:r>
              <a:rPr lang="en-US" sz="2400" dirty="0">
                <a:solidFill>
                  <a:schemeClr val="bg1"/>
                </a:solidFill>
              </a:rPr>
              <a:t>-- RETHINKING “GENERATION ME” : A STUDY OF CO-HORT EFFECTS</a:t>
            </a:r>
          </a:p>
          <a:p>
            <a:pPr algn="ctr"/>
            <a:r>
              <a:rPr lang="en-US" sz="2400" dirty="0">
                <a:solidFill>
                  <a:schemeClr val="bg1"/>
                </a:solidFill>
              </a:rPr>
              <a:t>FROM 1976-2006</a:t>
            </a:r>
          </a:p>
        </p:txBody>
      </p:sp>
      <p:sp>
        <p:nvSpPr>
          <p:cNvPr id="7" name="TextBox 6"/>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39278735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292100" y="5442696"/>
            <a:ext cx="8686800" cy="984885"/>
          </a:xfrm>
          <a:prstGeom prst="rect">
            <a:avLst/>
          </a:prstGeom>
          <a:noFill/>
        </p:spPr>
        <p:txBody>
          <a:bodyPr wrap="square" rtlCol="0">
            <a:spAutoFit/>
          </a:bodyPr>
          <a:lstStyle/>
          <a:p>
            <a:pPr algn="ctr"/>
            <a:r>
              <a:rPr lang="en-US" sz="4000" dirty="0">
                <a:solidFill>
                  <a:schemeClr val="bg1"/>
                </a:solidFill>
              </a:rPr>
              <a:t>Narcissism by age / Family role</a:t>
            </a:r>
          </a:p>
          <a:p>
            <a:pPr algn="ctr"/>
            <a:r>
              <a:rPr lang="en-US" dirty="0">
                <a:solidFill>
                  <a:schemeClr val="bg1"/>
                </a:solidFill>
              </a:rPr>
              <a:t>PERSPECT PSYCOL SCI 2010 JAN 1; 5(1): 97-102</a:t>
            </a:r>
          </a:p>
        </p:txBody>
      </p:sp>
      <p:grpSp>
        <p:nvGrpSpPr>
          <p:cNvPr id="3" name="Group 2"/>
          <p:cNvGrpSpPr/>
          <p:nvPr/>
        </p:nvGrpSpPr>
        <p:grpSpPr>
          <a:xfrm>
            <a:off x="-342900" y="-190500"/>
            <a:ext cx="9156700" cy="7543799"/>
            <a:chOff x="-342900" y="-469900"/>
            <a:chExt cx="9156700" cy="7543799"/>
          </a:xfrm>
        </p:grpSpPr>
        <p:graphicFrame>
          <p:nvGraphicFramePr>
            <p:cNvPr id="2" name="Chart 1"/>
            <p:cNvGraphicFramePr/>
            <p:nvPr>
              <p:extLst>
                <p:ext uri="{D42A27DB-BD31-4B8C-83A1-F6EECF244321}">
                  <p14:modId xmlns:p14="http://schemas.microsoft.com/office/powerpoint/2010/main" val="1424563939"/>
                </p:ext>
              </p:extLst>
            </p:nvPr>
          </p:nvGraphicFramePr>
          <p:xfrm>
            <a:off x="-342900" y="-469900"/>
            <a:ext cx="9156700" cy="754379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990600" y="4396256"/>
              <a:ext cx="2336800" cy="523220"/>
            </a:xfrm>
            <a:prstGeom prst="rect">
              <a:avLst/>
            </a:prstGeom>
            <a:noFill/>
          </p:spPr>
          <p:txBody>
            <a:bodyPr wrap="square" rtlCol="0">
              <a:spAutoFit/>
            </a:bodyPr>
            <a:lstStyle/>
            <a:p>
              <a:pPr algn="ctr"/>
              <a:r>
                <a:rPr lang="en-US" sz="2800" dirty="0">
                  <a:solidFill>
                    <a:schemeClr val="bg1"/>
                  </a:solidFill>
                </a:rPr>
                <a:t>STUDENT</a:t>
              </a:r>
              <a:endParaRPr lang="en-US" sz="1200" dirty="0">
                <a:solidFill>
                  <a:schemeClr val="bg1"/>
                </a:solidFill>
              </a:endParaRPr>
            </a:p>
          </p:txBody>
        </p:sp>
        <p:sp>
          <p:nvSpPr>
            <p:cNvPr id="8" name="TextBox 7"/>
            <p:cNvSpPr txBox="1"/>
            <p:nvPr/>
          </p:nvSpPr>
          <p:spPr>
            <a:xfrm>
              <a:off x="3327400" y="4396256"/>
              <a:ext cx="2336800" cy="523220"/>
            </a:xfrm>
            <a:prstGeom prst="rect">
              <a:avLst/>
            </a:prstGeom>
            <a:noFill/>
          </p:spPr>
          <p:txBody>
            <a:bodyPr wrap="square" rtlCol="0">
              <a:spAutoFit/>
            </a:bodyPr>
            <a:lstStyle/>
            <a:p>
              <a:pPr algn="ctr"/>
              <a:r>
                <a:rPr lang="en-US" sz="2800" dirty="0">
                  <a:solidFill>
                    <a:schemeClr val="bg1"/>
                  </a:solidFill>
                </a:rPr>
                <a:t>PARENT</a:t>
              </a:r>
              <a:endParaRPr lang="en-US" sz="1200" dirty="0">
                <a:solidFill>
                  <a:schemeClr val="bg1"/>
                </a:solidFill>
              </a:endParaRPr>
            </a:p>
          </p:txBody>
        </p:sp>
        <p:sp>
          <p:nvSpPr>
            <p:cNvPr id="9" name="TextBox 8"/>
            <p:cNvSpPr txBox="1"/>
            <p:nvPr/>
          </p:nvSpPr>
          <p:spPr>
            <a:xfrm>
              <a:off x="5816600" y="4388132"/>
              <a:ext cx="2425700" cy="523220"/>
            </a:xfrm>
            <a:prstGeom prst="rect">
              <a:avLst/>
            </a:prstGeom>
            <a:noFill/>
          </p:spPr>
          <p:txBody>
            <a:bodyPr wrap="square" rtlCol="0">
              <a:spAutoFit/>
            </a:bodyPr>
            <a:lstStyle/>
            <a:p>
              <a:pPr algn="ctr"/>
              <a:r>
                <a:rPr lang="en-US" sz="2800" dirty="0">
                  <a:solidFill>
                    <a:schemeClr val="bg1"/>
                  </a:solidFill>
                </a:rPr>
                <a:t>GRANDPARENT</a:t>
              </a:r>
              <a:endParaRPr lang="en-US" sz="1200" dirty="0">
                <a:solidFill>
                  <a:schemeClr val="bg1"/>
                </a:solidFill>
              </a:endParaRPr>
            </a:p>
          </p:txBody>
        </p:sp>
      </p:grpSp>
      <p:sp>
        <p:nvSpPr>
          <p:cNvPr id="10" name="TextBox 9"/>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33247183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292100" y="5836396"/>
            <a:ext cx="8686800" cy="707886"/>
          </a:xfrm>
          <a:prstGeom prst="rect">
            <a:avLst/>
          </a:prstGeom>
          <a:noFill/>
        </p:spPr>
        <p:txBody>
          <a:bodyPr wrap="square" rtlCol="0">
            <a:spAutoFit/>
          </a:bodyPr>
          <a:lstStyle/>
          <a:p>
            <a:pPr algn="ctr"/>
            <a:r>
              <a:rPr lang="en-US" sz="4000" dirty="0">
                <a:solidFill>
                  <a:schemeClr val="bg1"/>
                </a:solidFill>
              </a:rPr>
              <a:t>‘Millennials are always on their phones’</a:t>
            </a:r>
          </a:p>
        </p:txBody>
      </p:sp>
      <p:pic>
        <p:nvPicPr>
          <p:cNvPr id="4" name="Picture 3" descr="Checking-Smartphon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59"/>
            <a:ext cx="9144000" cy="5469255"/>
          </a:xfrm>
          <a:prstGeom prst="rect">
            <a:avLst/>
          </a:prstGeom>
        </p:spPr>
      </p:pic>
      <p:sp>
        <p:nvSpPr>
          <p:cNvPr id="10" name="TextBox 9"/>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1998048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6" y="864385"/>
            <a:ext cx="9061046" cy="5116530"/>
          </a:xfrm>
          <a:prstGeom prst="rect">
            <a:avLst/>
          </a:prstGeom>
        </p:spPr>
      </p:pic>
    </p:spTree>
    <p:extLst>
      <p:ext uri="{BB962C8B-B14F-4D97-AF65-F5344CB8AC3E}">
        <p14:creationId xmlns:p14="http://schemas.microsoft.com/office/powerpoint/2010/main" val="2593717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292100" y="5836396"/>
            <a:ext cx="8686800" cy="707886"/>
          </a:xfrm>
          <a:prstGeom prst="rect">
            <a:avLst/>
          </a:prstGeom>
          <a:noFill/>
        </p:spPr>
        <p:txBody>
          <a:bodyPr wrap="square" rtlCol="0">
            <a:spAutoFit/>
          </a:bodyPr>
          <a:lstStyle/>
          <a:p>
            <a:pPr algn="ctr"/>
            <a:r>
              <a:rPr lang="en-US" sz="4000" dirty="0">
                <a:solidFill>
                  <a:schemeClr val="bg1"/>
                </a:solidFill>
              </a:rPr>
              <a:t>‘We are ALL always on our phones’</a:t>
            </a:r>
          </a:p>
        </p:txBody>
      </p:sp>
      <p:sp>
        <p:nvSpPr>
          <p:cNvPr id="5" name="TextBox 4"/>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pic>
        <p:nvPicPr>
          <p:cNvPr id="2" name="Picture 1" descr="Granny-Ap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3695701"/>
            <a:ext cx="2997200" cy="21406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4952"/>
            <a:ext cx="4089400" cy="2151444"/>
          </a:xfrm>
          <a:prstGeom prst="rect">
            <a:avLst/>
          </a:prstGeom>
        </p:spPr>
      </p:pic>
      <p:pic>
        <p:nvPicPr>
          <p:cNvPr id="7" name="Picture 6" descr="boomer-self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94669" cy="3695700"/>
          </a:xfrm>
          <a:prstGeom prst="rect">
            <a:avLst/>
          </a:prstGeom>
        </p:spPr>
      </p:pic>
      <p:pic>
        <p:nvPicPr>
          <p:cNvPr id="8" name="Picture 7" descr="tumblr_n1up2zGrWc1sbiswoo1_500.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4669" y="0"/>
            <a:ext cx="4949331" cy="3695700"/>
          </a:xfrm>
          <a:prstGeom prst="rect">
            <a:avLst/>
          </a:prstGeom>
        </p:spPr>
      </p:pic>
      <p:pic>
        <p:nvPicPr>
          <p:cNvPr id="9" name="Picture 8" descr="boomerapps-intr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1" y="3684952"/>
            <a:ext cx="2057400" cy="2151445"/>
          </a:xfrm>
          <a:prstGeom prst="rect">
            <a:avLst/>
          </a:prstGeom>
        </p:spPr>
      </p:pic>
    </p:spTree>
    <p:extLst>
      <p:ext uri="{BB962C8B-B14F-4D97-AF65-F5344CB8AC3E}">
        <p14:creationId xmlns:p14="http://schemas.microsoft.com/office/powerpoint/2010/main" val="124079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4000" y="900411"/>
            <a:ext cx="8724900" cy="4893647"/>
          </a:xfrm>
          <a:prstGeom prst="rect">
            <a:avLst/>
          </a:prstGeom>
          <a:noFill/>
        </p:spPr>
        <p:txBody>
          <a:bodyPr wrap="square" rtlCol="0">
            <a:spAutoFit/>
          </a:bodyPr>
          <a:lstStyle/>
          <a:p>
            <a:pPr algn="ctr"/>
            <a:r>
              <a:rPr lang="en-US" sz="4800" dirty="0">
                <a:solidFill>
                  <a:schemeClr val="bg1"/>
                </a:solidFill>
              </a:rPr>
              <a:t>“</a:t>
            </a:r>
          </a:p>
          <a:p>
            <a:pPr algn="ctr"/>
            <a:r>
              <a:rPr lang="en-US" sz="4800" dirty="0">
                <a:solidFill>
                  <a:schemeClr val="bg1"/>
                </a:solidFill>
              </a:rPr>
              <a:t>Anything that is in the world when you are born is normal and ordinary and is just a natural part of how the world works</a:t>
            </a:r>
          </a:p>
          <a:p>
            <a:pPr algn="ctr"/>
            <a:r>
              <a:rPr lang="en-US" sz="4800" dirty="0">
                <a:solidFill>
                  <a:schemeClr val="bg1"/>
                </a:solidFill>
              </a:rPr>
              <a:t>”</a:t>
            </a:r>
          </a:p>
          <a:p>
            <a:pPr algn="ctr"/>
            <a:r>
              <a:rPr lang="en-US" sz="2400" dirty="0">
                <a:solidFill>
                  <a:schemeClr val="bg1"/>
                </a:solidFill>
              </a:rPr>
              <a:t>Doug Adams</a:t>
            </a:r>
          </a:p>
        </p:txBody>
      </p:sp>
      <p:sp>
        <p:nvSpPr>
          <p:cNvPr id="4" name="TextBox 3"/>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32787961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4000" y="900411"/>
            <a:ext cx="8724900" cy="4893647"/>
          </a:xfrm>
          <a:prstGeom prst="rect">
            <a:avLst/>
          </a:prstGeom>
          <a:noFill/>
        </p:spPr>
        <p:txBody>
          <a:bodyPr wrap="square" rtlCol="0">
            <a:spAutoFit/>
          </a:bodyPr>
          <a:lstStyle/>
          <a:p>
            <a:pPr algn="ctr"/>
            <a:r>
              <a:rPr lang="en-US" sz="4800" dirty="0">
                <a:solidFill>
                  <a:schemeClr val="bg1"/>
                </a:solidFill>
              </a:rPr>
              <a:t>“</a:t>
            </a:r>
          </a:p>
          <a:p>
            <a:pPr algn="ctr"/>
            <a:r>
              <a:rPr lang="en-US" sz="4800" dirty="0">
                <a:solidFill>
                  <a:schemeClr val="bg1"/>
                </a:solidFill>
              </a:rPr>
              <a:t>Anything that is invented when you are 15 to 35 is new &amp; exciting &amp; revolutionary and you can probably get a career in it.</a:t>
            </a:r>
          </a:p>
          <a:p>
            <a:pPr algn="ctr"/>
            <a:r>
              <a:rPr lang="en-US" sz="4800" dirty="0">
                <a:solidFill>
                  <a:schemeClr val="bg1"/>
                </a:solidFill>
              </a:rPr>
              <a:t>”</a:t>
            </a:r>
          </a:p>
          <a:p>
            <a:pPr algn="ctr"/>
            <a:r>
              <a:rPr lang="en-US" sz="2400" dirty="0">
                <a:solidFill>
                  <a:schemeClr val="bg1"/>
                </a:solidFill>
              </a:rPr>
              <a:t>Doug Adams</a:t>
            </a:r>
          </a:p>
        </p:txBody>
      </p:sp>
      <p:sp>
        <p:nvSpPr>
          <p:cNvPr id="3" name="TextBox 2"/>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17089618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4000" y="900411"/>
            <a:ext cx="8724900" cy="4154983"/>
          </a:xfrm>
          <a:prstGeom prst="rect">
            <a:avLst/>
          </a:prstGeom>
          <a:noFill/>
        </p:spPr>
        <p:txBody>
          <a:bodyPr wrap="square" rtlCol="0">
            <a:spAutoFit/>
          </a:bodyPr>
          <a:lstStyle/>
          <a:p>
            <a:pPr algn="ctr"/>
            <a:r>
              <a:rPr lang="en-US" sz="4800" dirty="0">
                <a:solidFill>
                  <a:schemeClr val="bg1"/>
                </a:solidFill>
              </a:rPr>
              <a:t>“</a:t>
            </a:r>
          </a:p>
          <a:p>
            <a:pPr algn="ctr"/>
            <a:r>
              <a:rPr lang="en-US" sz="4800" dirty="0">
                <a:solidFill>
                  <a:schemeClr val="bg1"/>
                </a:solidFill>
              </a:rPr>
              <a:t>Anything invented after you are 35 is against the natural order of things.</a:t>
            </a:r>
          </a:p>
          <a:p>
            <a:pPr algn="ctr"/>
            <a:r>
              <a:rPr lang="en-US" sz="4800" dirty="0">
                <a:solidFill>
                  <a:schemeClr val="bg1"/>
                </a:solidFill>
              </a:rPr>
              <a:t>”</a:t>
            </a:r>
          </a:p>
          <a:p>
            <a:pPr algn="ctr"/>
            <a:r>
              <a:rPr lang="en-US" sz="2400" dirty="0">
                <a:solidFill>
                  <a:schemeClr val="bg1"/>
                </a:solidFill>
              </a:rPr>
              <a:t>Doug Adams</a:t>
            </a:r>
          </a:p>
        </p:txBody>
      </p:sp>
      <p:sp>
        <p:nvSpPr>
          <p:cNvPr id="3" name="TextBox 2"/>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21807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icyc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114301"/>
            <a:ext cx="8801101" cy="5525135"/>
          </a:xfrm>
          <a:prstGeom prst="rect">
            <a:avLst/>
          </a:prstGeom>
        </p:spPr>
      </p:pic>
      <p:sp>
        <p:nvSpPr>
          <p:cNvPr id="4" name="TextBox 3"/>
          <p:cNvSpPr txBox="1"/>
          <p:nvPr/>
        </p:nvSpPr>
        <p:spPr>
          <a:xfrm>
            <a:off x="152400" y="5973615"/>
            <a:ext cx="8851900" cy="461665"/>
          </a:xfrm>
          <a:prstGeom prst="rect">
            <a:avLst/>
          </a:prstGeom>
          <a:noFill/>
        </p:spPr>
        <p:txBody>
          <a:bodyPr wrap="square" rtlCol="0">
            <a:spAutoFit/>
          </a:bodyPr>
          <a:lstStyle/>
          <a:p>
            <a:pPr algn="ctr"/>
            <a:r>
              <a:rPr lang="en-US" sz="2400" dirty="0">
                <a:solidFill>
                  <a:schemeClr val="bg1"/>
                </a:solidFill>
              </a:rPr>
              <a:t>The Bicycle 1912</a:t>
            </a:r>
          </a:p>
        </p:txBody>
      </p:sp>
      <p:sp>
        <p:nvSpPr>
          <p:cNvPr id="7" name="TextBox 6"/>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40720924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icycle.jpg"/>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203199" y="114301"/>
            <a:ext cx="8801101" cy="5525135"/>
          </a:xfrm>
          <a:prstGeom prst="rect">
            <a:avLst/>
          </a:prstGeom>
        </p:spPr>
      </p:pic>
      <p:sp>
        <p:nvSpPr>
          <p:cNvPr id="4" name="TextBox 3"/>
          <p:cNvSpPr txBox="1"/>
          <p:nvPr/>
        </p:nvSpPr>
        <p:spPr>
          <a:xfrm>
            <a:off x="152400" y="5973615"/>
            <a:ext cx="8851900" cy="461665"/>
          </a:xfrm>
          <a:prstGeom prst="rect">
            <a:avLst/>
          </a:prstGeom>
          <a:noFill/>
        </p:spPr>
        <p:txBody>
          <a:bodyPr wrap="square" rtlCol="0">
            <a:spAutoFit/>
          </a:bodyPr>
          <a:lstStyle/>
          <a:p>
            <a:pPr algn="ctr"/>
            <a:r>
              <a:rPr lang="en-US" sz="2400" dirty="0">
                <a:solidFill>
                  <a:schemeClr val="bg1"/>
                </a:solidFill>
              </a:rPr>
              <a:t>The Bicycle 1912</a:t>
            </a:r>
          </a:p>
        </p:txBody>
      </p:sp>
      <p:sp>
        <p:nvSpPr>
          <p:cNvPr id="5" name="TextBox 4"/>
          <p:cNvSpPr txBox="1"/>
          <p:nvPr/>
        </p:nvSpPr>
        <p:spPr>
          <a:xfrm>
            <a:off x="355600" y="114301"/>
            <a:ext cx="8623300" cy="5509200"/>
          </a:xfrm>
          <a:prstGeom prst="rect">
            <a:avLst/>
          </a:prstGeom>
          <a:noFill/>
        </p:spPr>
        <p:txBody>
          <a:bodyPr wrap="square" rtlCol="0">
            <a:spAutoFit/>
          </a:bodyPr>
          <a:lstStyle/>
          <a:p>
            <a:pPr algn="ctr"/>
            <a:r>
              <a:rPr lang="en-US" sz="4000" u="sng" dirty="0">
                <a:solidFill>
                  <a:schemeClr val="bg1"/>
                </a:solidFill>
              </a:rPr>
              <a:t>THE AWFUL EFFECTS OF VELOCIPEDING</a:t>
            </a:r>
          </a:p>
          <a:p>
            <a:pPr algn="ctr"/>
            <a:r>
              <a:rPr lang="en-US" sz="4800" dirty="0">
                <a:solidFill>
                  <a:schemeClr val="bg1"/>
                </a:solidFill>
              </a:rPr>
              <a:t>“The thousands of young men and women joining the host of desecrators, betrayed by the allurements of a Sunday wheeling, is alarming.”</a:t>
            </a:r>
            <a:br>
              <a:rPr lang="en-US" sz="4800" dirty="0">
                <a:solidFill>
                  <a:schemeClr val="bg1"/>
                </a:solidFill>
              </a:rPr>
            </a:br>
            <a:endParaRPr lang="en-US" sz="4800" dirty="0">
              <a:solidFill>
                <a:schemeClr val="bg1"/>
              </a:solidFill>
            </a:endParaRPr>
          </a:p>
          <a:p>
            <a:pPr algn="ctr"/>
            <a:r>
              <a:rPr lang="en-US" sz="2400" dirty="0">
                <a:solidFill>
                  <a:schemeClr val="bg1"/>
                </a:solidFill>
              </a:rPr>
              <a:t>The Christian Advocate</a:t>
            </a:r>
          </a:p>
        </p:txBody>
      </p:sp>
      <p:sp>
        <p:nvSpPr>
          <p:cNvPr id="6" name="TextBox 5"/>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7728496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355601"/>
            <a:ext cx="8068997" cy="5525135"/>
          </a:xfrm>
          <a:prstGeom prst="rect">
            <a:avLst/>
          </a:prstGeom>
        </p:spPr>
      </p:pic>
      <p:sp>
        <p:nvSpPr>
          <p:cNvPr id="4" name="TextBox 3"/>
          <p:cNvSpPr txBox="1"/>
          <p:nvPr/>
        </p:nvSpPr>
        <p:spPr>
          <a:xfrm>
            <a:off x="152400" y="5973615"/>
            <a:ext cx="8851900" cy="461665"/>
          </a:xfrm>
          <a:prstGeom prst="rect">
            <a:avLst/>
          </a:prstGeom>
          <a:noFill/>
        </p:spPr>
        <p:txBody>
          <a:bodyPr wrap="square" rtlCol="0">
            <a:spAutoFit/>
          </a:bodyPr>
          <a:lstStyle/>
          <a:p>
            <a:pPr algn="ctr"/>
            <a:r>
              <a:rPr lang="en-US" sz="2400" dirty="0">
                <a:solidFill>
                  <a:schemeClr val="bg1"/>
                </a:solidFill>
              </a:rPr>
              <a:t>The Radio 1920s</a:t>
            </a:r>
          </a:p>
        </p:txBody>
      </p:sp>
      <p:sp>
        <p:nvSpPr>
          <p:cNvPr id="6" name="TextBox 5"/>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0332428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546100" y="355601"/>
            <a:ext cx="8068997" cy="5525135"/>
          </a:xfrm>
          <a:prstGeom prst="rect">
            <a:avLst/>
          </a:prstGeom>
        </p:spPr>
      </p:pic>
      <p:sp>
        <p:nvSpPr>
          <p:cNvPr id="4" name="TextBox 3"/>
          <p:cNvSpPr txBox="1"/>
          <p:nvPr/>
        </p:nvSpPr>
        <p:spPr>
          <a:xfrm>
            <a:off x="152400" y="5973615"/>
            <a:ext cx="8851900" cy="461665"/>
          </a:xfrm>
          <a:prstGeom prst="rect">
            <a:avLst/>
          </a:prstGeom>
          <a:noFill/>
        </p:spPr>
        <p:txBody>
          <a:bodyPr wrap="square" rtlCol="0">
            <a:spAutoFit/>
          </a:bodyPr>
          <a:lstStyle/>
          <a:p>
            <a:pPr algn="ctr"/>
            <a:r>
              <a:rPr lang="en-US" sz="2400" dirty="0">
                <a:solidFill>
                  <a:schemeClr val="bg1"/>
                </a:solidFill>
              </a:rPr>
              <a:t>The Radio 1920s</a:t>
            </a:r>
          </a:p>
        </p:txBody>
      </p:sp>
      <p:sp>
        <p:nvSpPr>
          <p:cNvPr id="5" name="TextBox 4"/>
          <p:cNvSpPr txBox="1"/>
          <p:nvPr/>
        </p:nvSpPr>
        <p:spPr>
          <a:xfrm>
            <a:off x="355600" y="114301"/>
            <a:ext cx="8623300" cy="4893647"/>
          </a:xfrm>
          <a:prstGeom prst="rect">
            <a:avLst/>
          </a:prstGeom>
          <a:noFill/>
        </p:spPr>
        <p:txBody>
          <a:bodyPr wrap="square" rtlCol="0">
            <a:spAutoFit/>
          </a:bodyPr>
          <a:lstStyle/>
          <a:p>
            <a:pPr algn="ctr"/>
            <a:r>
              <a:rPr lang="en-US" sz="4800" dirty="0">
                <a:solidFill>
                  <a:schemeClr val="bg1"/>
                </a:solidFill>
              </a:rPr>
              <a:t>‘The new invader of the privacy of the home has brought many a disturbing influence in it’s wake. Parents cannot lock out this intruder because it has gained an invincible hold of their children.’</a:t>
            </a:r>
            <a:endParaRPr lang="en-US" sz="6000" dirty="0">
              <a:solidFill>
                <a:schemeClr val="bg1"/>
              </a:solidFill>
            </a:endParaRPr>
          </a:p>
          <a:p>
            <a:pPr algn="ctr"/>
            <a:r>
              <a:rPr lang="en-US" sz="2400" dirty="0">
                <a:solidFill>
                  <a:schemeClr val="bg1"/>
                </a:solidFill>
              </a:rPr>
              <a:t>American Journal of Psychology</a:t>
            </a:r>
          </a:p>
        </p:txBody>
      </p:sp>
      <p:sp>
        <p:nvSpPr>
          <p:cNvPr id="6" name="TextBox 5"/>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7761509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4000" y="1332211"/>
            <a:ext cx="8724900" cy="3785652"/>
          </a:xfrm>
          <a:prstGeom prst="rect">
            <a:avLst/>
          </a:prstGeom>
          <a:noFill/>
        </p:spPr>
        <p:txBody>
          <a:bodyPr wrap="square" rtlCol="0">
            <a:spAutoFit/>
          </a:bodyPr>
          <a:lstStyle/>
          <a:p>
            <a:pPr algn="ctr"/>
            <a:r>
              <a:rPr lang="en-US" sz="8000" dirty="0">
                <a:solidFill>
                  <a:schemeClr val="bg1"/>
                </a:solidFill>
              </a:rPr>
              <a:t>SOCIAL MEDIA</a:t>
            </a:r>
          </a:p>
          <a:p>
            <a:pPr algn="ctr"/>
            <a:r>
              <a:rPr lang="en-US" sz="8000" dirty="0">
                <a:solidFill>
                  <a:schemeClr val="bg1"/>
                </a:solidFill>
              </a:rPr>
              <a:t>IS JUST</a:t>
            </a:r>
          </a:p>
          <a:p>
            <a:pPr algn="ctr"/>
            <a:r>
              <a:rPr lang="en-US" sz="8000" dirty="0">
                <a:solidFill>
                  <a:schemeClr val="bg1"/>
                </a:solidFill>
              </a:rPr>
              <a:t>MORE MEDIA</a:t>
            </a:r>
          </a:p>
        </p:txBody>
      </p:sp>
      <p:sp>
        <p:nvSpPr>
          <p:cNvPr id="3" name="TextBox 2"/>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220998011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4000" y="1332211"/>
            <a:ext cx="8724900" cy="3785652"/>
          </a:xfrm>
          <a:prstGeom prst="rect">
            <a:avLst/>
          </a:prstGeom>
          <a:noFill/>
        </p:spPr>
        <p:txBody>
          <a:bodyPr wrap="square" rtlCol="0">
            <a:spAutoFit/>
          </a:bodyPr>
          <a:lstStyle/>
          <a:p>
            <a:pPr algn="ctr"/>
            <a:r>
              <a:rPr lang="en-US" sz="8000" dirty="0">
                <a:solidFill>
                  <a:schemeClr val="bg1"/>
                </a:solidFill>
              </a:rPr>
              <a:t>MILLENNIALS</a:t>
            </a:r>
          </a:p>
          <a:p>
            <a:pPr algn="ctr"/>
            <a:r>
              <a:rPr lang="en-US" sz="8000" dirty="0">
                <a:solidFill>
                  <a:schemeClr val="bg1"/>
                </a:solidFill>
              </a:rPr>
              <a:t>ARE JUST</a:t>
            </a:r>
          </a:p>
          <a:p>
            <a:pPr algn="ctr"/>
            <a:r>
              <a:rPr lang="en-US" sz="8000" dirty="0">
                <a:solidFill>
                  <a:schemeClr val="bg1"/>
                </a:solidFill>
              </a:rPr>
              <a:t>PEOPLE</a:t>
            </a:r>
          </a:p>
        </p:txBody>
      </p:sp>
      <p:sp>
        <p:nvSpPr>
          <p:cNvPr id="3" name="TextBox 2"/>
          <p:cNvSpPr txBox="1"/>
          <p:nvPr/>
        </p:nvSpPr>
        <p:spPr>
          <a:xfrm>
            <a:off x="254000" y="6492757"/>
            <a:ext cx="8724900" cy="338554"/>
          </a:xfrm>
          <a:prstGeom prst="rect">
            <a:avLst/>
          </a:prstGeom>
          <a:noFill/>
        </p:spPr>
        <p:txBody>
          <a:bodyPr wrap="square" rtlCol="0">
            <a:spAutoFit/>
          </a:bodyPr>
          <a:lstStyle/>
          <a:p>
            <a:pPr algn="ctr"/>
            <a:r>
              <a:rPr lang="en-US" sz="1600" spc="300" dirty="0">
                <a:solidFill>
                  <a:schemeClr val="bg1"/>
                </a:solidFill>
              </a:rPr>
              <a:t>MILLENNIALS DON’T EXIST – ADAM CANOVER AT DEEP SHIFT</a:t>
            </a:r>
          </a:p>
        </p:txBody>
      </p:sp>
    </p:spTree>
    <p:extLst>
      <p:ext uri="{BB962C8B-B14F-4D97-AF65-F5344CB8AC3E}">
        <p14:creationId xmlns:p14="http://schemas.microsoft.com/office/powerpoint/2010/main" val="93379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4" y="867164"/>
            <a:ext cx="9090410" cy="5110971"/>
          </a:xfrm>
          <a:prstGeom prst="rect">
            <a:avLst/>
          </a:prstGeom>
        </p:spPr>
      </p:pic>
    </p:spTree>
    <p:extLst>
      <p:ext uri="{BB962C8B-B14F-4D97-AF65-F5344CB8AC3E}">
        <p14:creationId xmlns:p14="http://schemas.microsoft.com/office/powerpoint/2010/main" val="3410826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079500"/>
            <a:ext cx="9357895" cy="4889500"/>
          </a:xfrm>
          <a:prstGeom prst="rect">
            <a:avLst/>
          </a:prstGeom>
        </p:spPr>
      </p:pic>
    </p:spTree>
    <p:extLst>
      <p:ext uri="{BB962C8B-B14F-4D97-AF65-F5344CB8AC3E}">
        <p14:creationId xmlns:p14="http://schemas.microsoft.com/office/powerpoint/2010/main" val="71062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artphones_r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17267"/>
          </a:xfrm>
          <a:prstGeom prst="rect">
            <a:avLst/>
          </a:prstGeom>
        </p:spPr>
      </p:pic>
      <p:sp>
        <p:nvSpPr>
          <p:cNvPr id="6" name="Rectangle 5"/>
          <p:cNvSpPr/>
          <p:nvPr/>
        </p:nvSpPr>
        <p:spPr>
          <a:xfrm>
            <a:off x="1" y="26757"/>
            <a:ext cx="9144000" cy="1107996"/>
          </a:xfrm>
          <a:prstGeom prst="rect">
            <a:avLst/>
          </a:prstGeom>
        </p:spPr>
        <p:txBody>
          <a:bodyPr wrap="square">
            <a:spAutoFit/>
          </a:bodyPr>
          <a:lstStyle/>
          <a:p>
            <a:pPr algn="ctr"/>
            <a:r>
              <a:rPr lang="en-US" sz="6600" b="1" spc="600" dirty="0">
                <a:solidFill>
                  <a:srgbClr val="5FCAF4"/>
                </a:solidFill>
                <a:effectLst>
                  <a:outerShdw blurRad="50800" dist="38100" dir="2700000" algn="tl" rotWithShape="0">
                    <a:prstClr val="black">
                      <a:alpha val="40000"/>
                    </a:prstClr>
                  </a:outerShdw>
                </a:effectLst>
              </a:rPr>
              <a:t>GET SMART</a:t>
            </a:r>
          </a:p>
        </p:txBody>
      </p:sp>
      <p:sp>
        <p:nvSpPr>
          <p:cNvPr id="4" name="Rectangle 3"/>
          <p:cNvSpPr/>
          <p:nvPr/>
        </p:nvSpPr>
        <p:spPr>
          <a:xfrm>
            <a:off x="0" y="1884053"/>
            <a:ext cx="9144000" cy="2308324"/>
          </a:xfrm>
          <a:prstGeom prst="rect">
            <a:avLst/>
          </a:prstGeom>
          <a:solidFill>
            <a:schemeClr val="bg1">
              <a:alpha val="71000"/>
            </a:schemeClr>
          </a:solidFill>
        </p:spPr>
        <p:txBody>
          <a:bodyPr wrap="square">
            <a:spAutoFit/>
          </a:bodyPr>
          <a:lstStyle/>
          <a:p>
            <a:pPr marL="685800" indent="-685800" algn="ctr">
              <a:buFont typeface="Arial"/>
              <a:buChar char="•"/>
            </a:pPr>
            <a:r>
              <a:rPr lang="en-US" sz="4800" b="1" spc="600" dirty="0">
                <a:solidFill>
                  <a:srgbClr val="5FCAF4"/>
                </a:solidFill>
                <a:effectLst>
                  <a:outerShdw blurRad="50800" dist="38100" dir="2700000" algn="tl" rotWithShape="0">
                    <a:prstClr val="black">
                      <a:alpha val="40000"/>
                    </a:prstClr>
                  </a:outerShdw>
                </a:effectLst>
              </a:rPr>
              <a:t>GET A SMART PHONE</a:t>
            </a:r>
          </a:p>
          <a:p>
            <a:pPr marL="685800" indent="-685800" algn="ctr">
              <a:buFont typeface="Arial"/>
              <a:buChar char="•"/>
            </a:pPr>
            <a:r>
              <a:rPr lang="en-US" sz="4800" b="1" spc="600" dirty="0">
                <a:solidFill>
                  <a:srgbClr val="5FCAF4"/>
                </a:solidFill>
                <a:effectLst>
                  <a:outerShdw blurRad="50800" dist="38100" dir="2700000" algn="tl" rotWithShape="0">
                    <a:prstClr val="black">
                      <a:alpha val="40000"/>
                    </a:prstClr>
                  </a:outerShdw>
                </a:effectLst>
              </a:rPr>
              <a:t>ANSWER IT!</a:t>
            </a:r>
          </a:p>
          <a:p>
            <a:pPr marL="685800" indent="-685800" algn="ctr">
              <a:buFont typeface="Arial"/>
              <a:buChar char="•"/>
            </a:pPr>
            <a:r>
              <a:rPr lang="en-US" sz="4800" b="1" spc="600" dirty="0">
                <a:solidFill>
                  <a:srgbClr val="5FCAF4"/>
                </a:solidFill>
                <a:effectLst>
                  <a:outerShdw blurRad="50800" dist="38100" dir="2700000" algn="tl" rotWithShape="0">
                    <a:prstClr val="black">
                      <a:alpha val="40000"/>
                    </a:prstClr>
                  </a:outerShdw>
                </a:effectLst>
              </a:rPr>
              <a:t>GET A BLUETOOTH</a:t>
            </a:r>
          </a:p>
        </p:txBody>
      </p:sp>
    </p:spTree>
    <p:extLst>
      <p:ext uri="{BB962C8B-B14F-4D97-AF65-F5344CB8AC3E}">
        <p14:creationId xmlns:p14="http://schemas.microsoft.com/office/powerpoint/2010/main" val="5163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7074504"/>
          </a:xfrm>
          <a:prstGeom prst="rect">
            <a:avLst/>
          </a:prstGeom>
        </p:spPr>
      </p:pic>
      <p:sp>
        <p:nvSpPr>
          <p:cNvPr id="6" name="Rectangle 5"/>
          <p:cNvSpPr/>
          <p:nvPr/>
        </p:nvSpPr>
        <p:spPr>
          <a:xfrm>
            <a:off x="306799" y="26757"/>
            <a:ext cx="8837201" cy="1107996"/>
          </a:xfrm>
          <a:prstGeom prst="rect">
            <a:avLst/>
          </a:prstGeom>
        </p:spPr>
        <p:txBody>
          <a:bodyPr wrap="square">
            <a:spAutoFit/>
          </a:bodyPr>
          <a:lstStyle/>
          <a:p>
            <a:pPr algn="ctr"/>
            <a:r>
              <a:rPr lang="en-US" sz="6600" b="1" spc="600" dirty="0">
                <a:solidFill>
                  <a:srgbClr val="5FCAF4"/>
                </a:solidFill>
                <a:effectLst>
                  <a:outerShdw blurRad="50800" dist="38100" dir="2700000" algn="tl" rotWithShape="0">
                    <a:prstClr val="black">
                      <a:alpha val="40000"/>
                    </a:prstClr>
                  </a:outerShdw>
                </a:effectLst>
              </a:rPr>
              <a:t>GET UNLIMITED</a:t>
            </a:r>
          </a:p>
        </p:txBody>
      </p:sp>
    </p:spTree>
    <p:extLst>
      <p:ext uri="{BB962C8B-B14F-4D97-AF65-F5344CB8AC3E}">
        <p14:creationId xmlns:p14="http://schemas.microsoft.com/office/powerpoint/2010/main" val="15996648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6" name="Rectangle 5"/>
          <p:cNvSpPr/>
          <p:nvPr/>
        </p:nvSpPr>
        <p:spPr>
          <a:xfrm>
            <a:off x="306799" y="26757"/>
            <a:ext cx="8837201" cy="1107996"/>
          </a:xfrm>
          <a:prstGeom prst="rect">
            <a:avLst/>
          </a:prstGeom>
        </p:spPr>
        <p:txBody>
          <a:bodyPr wrap="square">
            <a:spAutoFit/>
          </a:bodyPr>
          <a:lstStyle/>
          <a:p>
            <a:pPr algn="ctr"/>
            <a:r>
              <a:rPr lang="en-US" sz="6600" b="1" spc="600" dirty="0">
                <a:solidFill>
                  <a:srgbClr val="5FCAF4"/>
                </a:solidFill>
                <a:effectLst>
                  <a:outerShdw blurRad="50800" dist="38100" dir="2700000" algn="tl" rotWithShape="0">
                    <a:prstClr val="black">
                      <a:alpha val="40000"/>
                    </a:prstClr>
                  </a:outerShdw>
                </a:effectLst>
              </a:rPr>
              <a:t>GET SOCIAL</a:t>
            </a:r>
          </a:p>
        </p:txBody>
      </p:sp>
      <p:sp>
        <p:nvSpPr>
          <p:cNvPr id="3" name="Rectangle 2"/>
          <p:cNvSpPr/>
          <p:nvPr/>
        </p:nvSpPr>
        <p:spPr>
          <a:xfrm>
            <a:off x="482600" y="2230734"/>
            <a:ext cx="8267700" cy="4154983"/>
          </a:xfrm>
          <a:prstGeom prst="rect">
            <a:avLst/>
          </a:prstGeom>
          <a:solidFill>
            <a:schemeClr val="bg1">
              <a:alpha val="85000"/>
            </a:schemeClr>
          </a:solidFill>
        </p:spPr>
        <p:txBody>
          <a:bodyPr wrap="square">
            <a:spAutoFit/>
          </a:bodyPr>
          <a:lstStyle/>
          <a:p>
            <a:pPr marL="685800" indent="-685800">
              <a:buFont typeface="Arial"/>
              <a:buChar char="•"/>
            </a:pPr>
            <a:r>
              <a:rPr lang="en-US" sz="4400" b="1" spc="600" dirty="0">
                <a:solidFill>
                  <a:srgbClr val="5FCAF4"/>
                </a:solidFill>
                <a:effectLst>
                  <a:outerShdw blurRad="50800" dist="38100" dir="2700000" algn="tl" rotWithShape="0">
                    <a:prstClr val="black">
                      <a:alpha val="40000"/>
                    </a:prstClr>
                  </a:outerShdw>
                </a:effectLst>
              </a:rPr>
              <a:t>CONNECT TO SOCIAL MEDIA APPS</a:t>
            </a:r>
          </a:p>
          <a:p>
            <a:pPr marL="685800" indent="-685800">
              <a:buFont typeface="Arial"/>
              <a:buChar char="•"/>
            </a:pPr>
            <a:r>
              <a:rPr lang="en-US" sz="4400" b="1" spc="600" dirty="0">
                <a:solidFill>
                  <a:srgbClr val="5FCAF4"/>
                </a:solidFill>
                <a:effectLst>
                  <a:outerShdw blurRad="50800" dist="38100" dir="2700000" algn="tl" rotWithShape="0">
                    <a:prstClr val="black">
                      <a:alpha val="40000"/>
                    </a:prstClr>
                  </a:outerShdw>
                </a:effectLst>
              </a:rPr>
              <a:t>ACTIVATE NOTIFICATIONS</a:t>
            </a:r>
          </a:p>
          <a:p>
            <a:pPr marL="685800" indent="-685800">
              <a:buFont typeface="Arial"/>
              <a:buChar char="•"/>
            </a:pPr>
            <a:r>
              <a:rPr lang="en-US" sz="4400" b="1" spc="600" dirty="0">
                <a:solidFill>
                  <a:srgbClr val="5FCAF4"/>
                </a:solidFill>
                <a:effectLst>
                  <a:outerShdw blurRad="50800" dist="38100" dir="2700000" algn="tl" rotWithShape="0">
                    <a:prstClr val="black">
                      <a:alpha val="40000"/>
                    </a:prstClr>
                  </a:outerShdw>
                </a:effectLst>
              </a:rPr>
              <a:t>ENGAGE YOUR NETWORK</a:t>
            </a:r>
          </a:p>
          <a:p>
            <a:pPr marL="685800" indent="-685800">
              <a:buFont typeface="Arial"/>
              <a:buChar char="•"/>
            </a:pPr>
            <a:r>
              <a:rPr lang="en-US" sz="4400" b="1" spc="600" dirty="0">
                <a:solidFill>
                  <a:srgbClr val="5FCAF4"/>
                </a:solidFill>
                <a:effectLst>
                  <a:outerShdw blurRad="50800" dist="38100" dir="2700000" algn="tl" rotWithShape="0">
                    <a:prstClr val="black">
                      <a:alpha val="40000"/>
                    </a:prstClr>
                  </a:outerShdw>
                </a:effectLst>
              </a:rPr>
              <a:t>UPDATE OFTEN</a:t>
            </a:r>
          </a:p>
        </p:txBody>
      </p:sp>
    </p:spTree>
    <p:extLst>
      <p:ext uri="{BB962C8B-B14F-4D97-AF65-F5344CB8AC3E}">
        <p14:creationId xmlns:p14="http://schemas.microsoft.com/office/powerpoint/2010/main" val="16102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6" name="Rectangle 5"/>
          <p:cNvSpPr/>
          <p:nvPr/>
        </p:nvSpPr>
        <p:spPr>
          <a:xfrm>
            <a:off x="306799" y="26757"/>
            <a:ext cx="8837201" cy="1107996"/>
          </a:xfrm>
          <a:prstGeom prst="rect">
            <a:avLst/>
          </a:prstGeom>
        </p:spPr>
        <p:txBody>
          <a:bodyPr wrap="square">
            <a:spAutoFit/>
          </a:bodyPr>
          <a:lstStyle/>
          <a:p>
            <a:pPr algn="ctr"/>
            <a:r>
              <a:rPr lang="en-US" sz="6600" b="1" spc="600" dirty="0">
                <a:solidFill>
                  <a:srgbClr val="5FCAF4"/>
                </a:solidFill>
                <a:effectLst>
                  <a:outerShdw blurRad="50800" dist="38100" dir="2700000" algn="tl" rotWithShape="0">
                    <a:prstClr val="black">
                      <a:alpha val="40000"/>
                    </a:prstClr>
                  </a:outerShdw>
                </a:effectLst>
              </a:rPr>
              <a:t>MULTITASKING</a:t>
            </a:r>
          </a:p>
        </p:txBody>
      </p:sp>
      <p:sp>
        <p:nvSpPr>
          <p:cNvPr id="4" name="Rectangle 3"/>
          <p:cNvSpPr/>
          <p:nvPr/>
        </p:nvSpPr>
        <p:spPr>
          <a:xfrm>
            <a:off x="306799" y="1028342"/>
            <a:ext cx="8595901" cy="5693867"/>
          </a:xfrm>
          <a:prstGeom prst="rect">
            <a:avLst/>
          </a:prstGeom>
          <a:solidFill>
            <a:schemeClr val="bg1">
              <a:alpha val="68000"/>
            </a:schemeClr>
          </a:solidFill>
        </p:spPr>
        <p:txBody>
          <a:bodyPr wrap="square">
            <a:spAutoFit/>
          </a:bodyPr>
          <a:lstStyle/>
          <a:p>
            <a:r>
              <a:rPr lang="en-US" sz="2800" b="1" dirty="0"/>
              <a:t>On the positive side, the report says our ability to multitask has drastically improved in the mobile age.</a:t>
            </a:r>
          </a:p>
          <a:p>
            <a:endParaRPr lang="en-US" sz="2800" b="1" dirty="0"/>
          </a:p>
          <a:p>
            <a:r>
              <a:rPr lang="en-US" sz="2800" b="1" dirty="0"/>
              <a:t>Microsoft theorized that the changes were a result of the brain’s ability to adapt and change itself over time and a weaker attention span may be a side effect of evolving to a mobile Internet.</a:t>
            </a:r>
          </a:p>
          <a:p>
            <a:br>
              <a:rPr lang="en-US" sz="2800" b="1" dirty="0"/>
            </a:br>
            <a:r>
              <a:rPr lang="en-US" sz="2800" b="1" dirty="0"/>
              <a:t>generational differences for mobile use; for example, 77% of people aged 18 to 24 responded “yes” when asked, “When nothing is occupying my attention, the first thing I do is reach for my phone,” compared with only 10% of those over the age of 65.</a:t>
            </a:r>
          </a:p>
        </p:txBody>
      </p:sp>
    </p:spTree>
    <p:extLst>
      <p:ext uri="{BB962C8B-B14F-4D97-AF65-F5344CB8AC3E}">
        <p14:creationId xmlns:p14="http://schemas.microsoft.com/office/powerpoint/2010/main" val="17495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millennials v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36600"/>
            <a:ext cx="9189156" cy="5168900"/>
          </a:xfrm>
          <a:prstGeom prst="rect">
            <a:avLst/>
          </a:prstGeom>
        </p:spPr>
      </p:pic>
    </p:spTree>
    <p:extLst>
      <p:ext uri="{BB962C8B-B14F-4D97-AF65-F5344CB8AC3E}">
        <p14:creationId xmlns:p14="http://schemas.microsoft.com/office/powerpoint/2010/main" val="340719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06733" y="1448189"/>
            <a:ext cx="5130534" cy="679673"/>
          </a:xfrm>
          <a:prstGeom prst="rect">
            <a:avLst/>
          </a:prstGeom>
        </p:spPr>
        <p:txBody>
          <a:bodyPr lIns="0" tIns="0" rIns="0" bIns="0" rtlCol="0" anchor="t">
            <a:spAutoFit/>
          </a:bodyPr>
          <a:lstStyle/>
          <a:p>
            <a:pPr>
              <a:lnSpc>
                <a:spcPts val="5340"/>
              </a:lnSpc>
            </a:pPr>
            <a:r>
              <a:rPr lang="en-US" sz="4450">
                <a:solidFill>
                  <a:srgbClr val="9C182F"/>
                </a:solidFill>
                <a:latin typeface="Telegraf Bold"/>
              </a:rPr>
              <a:t>Course Evaluation</a:t>
            </a:r>
          </a:p>
        </p:txBody>
      </p:sp>
      <p:grpSp>
        <p:nvGrpSpPr>
          <p:cNvPr id="3" name="Group 3"/>
          <p:cNvGrpSpPr/>
          <p:nvPr/>
        </p:nvGrpSpPr>
        <p:grpSpPr>
          <a:xfrm>
            <a:off x="1657350" y="2552700"/>
            <a:ext cx="5829300" cy="1943101"/>
            <a:chOff x="0" y="0"/>
            <a:chExt cx="11814247" cy="4235841"/>
          </a:xfrm>
        </p:grpSpPr>
        <p:sp>
          <p:nvSpPr>
            <p:cNvPr id="4" name="Freeform 4"/>
            <p:cNvSpPr/>
            <p:nvPr/>
          </p:nvSpPr>
          <p:spPr>
            <a:xfrm>
              <a:off x="0" y="0"/>
              <a:ext cx="11814247" cy="4235841"/>
            </a:xfrm>
            <a:custGeom>
              <a:avLst/>
              <a:gdLst/>
              <a:ahLst/>
              <a:cxnLst/>
              <a:rect l="l" t="t" r="r" b="b"/>
              <a:pathLst>
                <a:path w="11814247" h="4235841">
                  <a:moveTo>
                    <a:pt x="11509447" y="0"/>
                  </a:moveTo>
                  <a:lnTo>
                    <a:pt x="304800" y="0"/>
                  </a:lnTo>
                  <a:cubicBezTo>
                    <a:pt x="135890" y="0"/>
                    <a:pt x="0" y="135890"/>
                    <a:pt x="0" y="304800"/>
                  </a:cubicBezTo>
                  <a:lnTo>
                    <a:pt x="0" y="3931041"/>
                  </a:lnTo>
                  <a:cubicBezTo>
                    <a:pt x="0" y="4099951"/>
                    <a:pt x="135890" y="4235841"/>
                    <a:pt x="304800" y="4235841"/>
                  </a:cubicBezTo>
                  <a:lnTo>
                    <a:pt x="11509447" y="4235841"/>
                  </a:lnTo>
                  <a:cubicBezTo>
                    <a:pt x="11678357" y="4235841"/>
                    <a:pt x="11814247" y="4099951"/>
                    <a:pt x="11814247" y="3931041"/>
                  </a:cubicBezTo>
                  <a:lnTo>
                    <a:pt x="11814247" y="304800"/>
                  </a:lnTo>
                  <a:cubicBezTo>
                    <a:pt x="11814247" y="135890"/>
                    <a:pt x="11678357" y="0"/>
                    <a:pt x="11509447" y="0"/>
                  </a:cubicBezTo>
                  <a:close/>
                </a:path>
              </a:pathLst>
            </a:custGeom>
            <a:solidFill>
              <a:srgbClr val="9C182F"/>
            </a:solidFill>
          </p:spPr>
        </p:sp>
      </p:grpSp>
      <p:pic>
        <p:nvPicPr>
          <p:cNvPr id="5" name="Picture 5"/>
          <p:cNvPicPr>
            <a:picLocks noChangeAspect="1"/>
          </p:cNvPicPr>
          <p:nvPr/>
        </p:nvPicPr>
        <p:blipFill>
          <a:blip r:embed="rId2"/>
          <a:srcRect/>
          <a:stretch>
            <a:fillRect/>
          </a:stretch>
        </p:blipFill>
        <p:spPr>
          <a:xfrm>
            <a:off x="6129622" y="4750410"/>
            <a:ext cx="2500029" cy="735990"/>
          </a:xfrm>
          <a:prstGeom prst="rect">
            <a:avLst/>
          </a:prstGeom>
        </p:spPr>
      </p:pic>
      <p:sp>
        <p:nvSpPr>
          <p:cNvPr id="7" name="TextBox 4">
            <a:extLst>
              <a:ext uri="{FF2B5EF4-FFF2-40B4-BE49-F238E27FC236}">
                <a16:creationId xmlns:a16="http://schemas.microsoft.com/office/drawing/2014/main" id="{0FA4F415-87AA-4D90-BE21-5160D1490B3B}"/>
              </a:ext>
            </a:extLst>
          </p:cNvPr>
          <p:cNvSpPr txBox="1"/>
          <p:nvPr/>
        </p:nvSpPr>
        <p:spPr>
          <a:xfrm>
            <a:off x="1958887" y="3025188"/>
            <a:ext cx="5169967" cy="785664"/>
          </a:xfrm>
          <a:prstGeom prst="rect">
            <a:avLst/>
          </a:prstGeom>
        </p:spPr>
        <p:txBody>
          <a:bodyPr lIns="0" tIns="0" rIns="0" bIns="0" rtlCol="0" anchor="t">
            <a:spAutoFit/>
          </a:bodyPr>
          <a:lstStyle/>
          <a:p>
            <a:pPr marL="499050" lvl="1" indent="-249525">
              <a:lnSpc>
                <a:spcPts val="3236"/>
              </a:lnSpc>
              <a:buFont typeface="Arial"/>
              <a:buChar char="•"/>
            </a:pPr>
            <a:r>
              <a:rPr lang="en-US" sz="2311" dirty="0">
                <a:solidFill>
                  <a:srgbClr val="FFFFFF"/>
                </a:solidFill>
                <a:latin typeface="Telegraf Bold"/>
              </a:rPr>
              <a:t>Scan QR Code</a:t>
            </a:r>
          </a:p>
          <a:p>
            <a:pPr marL="499050" lvl="1" indent="-249525">
              <a:lnSpc>
                <a:spcPts val="3236"/>
              </a:lnSpc>
              <a:buFont typeface="Arial"/>
              <a:buChar char="•"/>
            </a:pPr>
            <a:r>
              <a:rPr lang="en-US" sz="2311" dirty="0">
                <a:solidFill>
                  <a:srgbClr val="FFFFFF"/>
                </a:solidFill>
                <a:latin typeface="Telegraf Bold"/>
              </a:rPr>
              <a:t>EVAL</a:t>
            </a:r>
          </a:p>
        </p:txBody>
      </p:sp>
      <p:pic>
        <p:nvPicPr>
          <p:cNvPr id="11" name="Picture 10" descr="Qr code&#10;&#10;Description automatically generated">
            <a:extLst>
              <a:ext uri="{FF2B5EF4-FFF2-40B4-BE49-F238E27FC236}">
                <a16:creationId xmlns:a16="http://schemas.microsoft.com/office/drawing/2014/main" id="{E4C23059-F02E-483A-A6FB-B4ACD1538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8315" y="2719774"/>
            <a:ext cx="1608952" cy="1608952"/>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4500" y="2597165"/>
            <a:ext cx="6858000" cy="1865773"/>
            <a:chOff x="0" y="0"/>
            <a:chExt cx="14137658" cy="4235841"/>
          </a:xfrm>
        </p:grpSpPr>
        <p:sp>
          <p:nvSpPr>
            <p:cNvPr id="3" name="Freeform 3"/>
            <p:cNvSpPr/>
            <p:nvPr/>
          </p:nvSpPr>
          <p:spPr>
            <a:xfrm>
              <a:off x="0" y="0"/>
              <a:ext cx="14137658" cy="4235841"/>
            </a:xfrm>
            <a:custGeom>
              <a:avLst/>
              <a:gdLst/>
              <a:ahLst/>
              <a:cxnLst/>
              <a:rect l="l" t="t" r="r" b="b"/>
              <a:pathLst>
                <a:path w="14137658" h="4235841">
                  <a:moveTo>
                    <a:pt x="13832858" y="0"/>
                  </a:moveTo>
                  <a:lnTo>
                    <a:pt x="304800" y="0"/>
                  </a:lnTo>
                  <a:cubicBezTo>
                    <a:pt x="135890" y="0"/>
                    <a:pt x="0" y="135890"/>
                    <a:pt x="0" y="304800"/>
                  </a:cubicBezTo>
                  <a:lnTo>
                    <a:pt x="0" y="3931041"/>
                  </a:lnTo>
                  <a:cubicBezTo>
                    <a:pt x="0" y="4099951"/>
                    <a:pt x="135890" y="4235841"/>
                    <a:pt x="304800" y="4235841"/>
                  </a:cubicBezTo>
                  <a:lnTo>
                    <a:pt x="13832858" y="4235841"/>
                  </a:lnTo>
                  <a:cubicBezTo>
                    <a:pt x="14001769" y="4235841"/>
                    <a:pt x="14137658" y="4099951"/>
                    <a:pt x="14137658" y="3931041"/>
                  </a:cubicBezTo>
                  <a:lnTo>
                    <a:pt x="14137658" y="304800"/>
                  </a:lnTo>
                  <a:cubicBezTo>
                    <a:pt x="14137658" y="135890"/>
                    <a:pt x="14001769" y="0"/>
                    <a:pt x="13832858" y="0"/>
                  </a:cubicBezTo>
                  <a:close/>
                </a:path>
              </a:pathLst>
            </a:custGeom>
            <a:solidFill>
              <a:srgbClr val="9C182F"/>
            </a:solidFill>
          </p:spPr>
        </p:sp>
      </p:grpSp>
      <p:sp>
        <p:nvSpPr>
          <p:cNvPr id="4" name="TextBox 4"/>
          <p:cNvSpPr txBox="1"/>
          <p:nvPr/>
        </p:nvSpPr>
        <p:spPr>
          <a:xfrm>
            <a:off x="1988302" y="2718427"/>
            <a:ext cx="5169967" cy="1606017"/>
          </a:xfrm>
          <a:prstGeom prst="rect">
            <a:avLst/>
          </a:prstGeom>
        </p:spPr>
        <p:txBody>
          <a:bodyPr lIns="0" tIns="0" rIns="0" bIns="0" rtlCol="0" anchor="t">
            <a:spAutoFit/>
          </a:bodyPr>
          <a:lstStyle/>
          <a:p>
            <a:pPr marL="498793" lvl="1" indent="-249238">
              <a:lnSpc>
                <a:spcPts val="3236"/>
              </a:lnSpc>
              <a:buFont typeface="Arial"/>
              <a:buChar char="•"/>
            </a:pPr>
            <a:r>
              <a:rPr lang="en-US" sz="2311" dirty="0">
                <a:solidFill>
                  <a:srgbClr val="FFFFFF"/>
                </a:solidFill>
                <a:latin typeface="Telegraf Bold"/>
              </a:rPr>
              <a:t>Scan QR Code</a:t>
            </a:r>
            <a:endParaRPr lang="en-US" sz="900"/>
          </a:p>
          <a:p>
            <a:pPr marL="498793" lvl="1" indent="-249238">
              <a:lnSpc>
                <a:spcPts val="3236"/>
              </a:lnSpc>
              <a:buFont typeface="Arial"/>
              <a:buChar char="•"/>
            </a:pPr>
            <a:r>
              <a:rPr lang="en-US" sz="2300" dirty="0">
                <a:solidFill>
                  <a:srgbClr val="FFFFFF"/>
                </a:solidFill>
                <a:latin typeface="Telegraf Bold"/>
                <a:hlinkClick r:id="rId2"/>
              </a:rPr>
              <a:t>www.americanreu.net</a:t>
            </a:r>
            <a:endParaRPr lang="en-US" sz="2300" dirty="0">
              <a:solidFill>
                <a:srgbClr val="FFFFFF"/>
              </a:solidFill>
              <a:latin typeface="Telegraf Bold"/>
            </a:endParaRPr>
          </a:p>
          <a:p>
            <a:pPr marL="727393" lvl="2" indent="-249238">
              <a:lnSpc>
                <a:spcPts val="3236"/>
              </a:lnSpc>
              <a:buFont typeface="Arial"/>
              <a:buChar char="•"/>
            </a:pPr>
            <a:r>
              <a:rPr lang="en-US" sz="2300" dirty="0">
                <a:solidFill>
                  <a:srgbClr val="FFFFFF"/>
                </a:solidFill>
                <a:latin typeface="Telegraf Bold"/>
              </a:rPr>
              <a:t>Click Class Hub</a:t>
            </a:r>
          </a:p>
          <a:p>
            <a:pPr marL="727393" lvl="2" indent="-249238">
              <a:lnSpc>
                <a:spcPts val="3236"/>
              </a:lnSpc>
              <a:buFont typeface="Arial"/>
              <a:buChar char="•"/>
            </a:pPr>
            <a:r>
              <a:rPr lang="en-US" sz="2300" dirty="0">
                <a:solidFill>
                  <a:srgbClr val="FFFFFF"/>
                </a:solidFill>
                <a:latin typeface="Telegraf Bold"/>
              </a:rPr>
              <a:t>Class attendance form</a:t>
            </a:r>
          </a:p>
        </p:txBody>
      </p:sp>
      <p:pic>
        <p:nvPicPr>
          <p:cNvPr id="5" name="Picture 5"/>
          <p:cNvPicPr>
            <a:picLocks noChangeAspect="1"/>
          </p:cNvPicPr>
          <p:nvPr/>
        </p:nvPicPr>
        <p:blipFill>
          <a:blip r:embed="rId3"/>
          <a:srcRect/>
          <a:stretch>
            <a:fillRect/>
          </a:stretch>
        </p:blipFill>
        <p:spPr>
          <a:xfrm>
            <a:off x="5892226" y="4750410"/>
            <a:ext cx="2500029" cy="735990"/>
          </a:xfrm>
          <a:prstGeom prst="rect">
            <a:avLst/>
          </a:prstGeom>
        </p:spPr>
      </p:pic>
      <p:sp>
        <p:nvSpPr>
          <p:cNvPr id="6" name="TextBox 6"/>
          <p:cNvSpPr txBox="1"/>
          <p:nvPr/>
        </p:nvSpPr>
        <p:spPr>
          <a:xfrm>
            <a:off x="2324100" y="1676400"/>
            <a:ext cx="5728359" cy="679673"/>
          </a:xfrm>
          <a:prstGeom prst="rect">
            <a:avLst/>
          </a:prstGeom>
        </p:spPr>
        <p:txBody>
          <a:bodyPr wrap="square" lIns="0" tIns="0" rIns="0" bIns="0" rtlCol="0" anchor="t">
            <a:spAutoFit/>
          </a:bodyPr>
          <a:lstStyle/>
          <a:p>
            <a:pPr>
              <a:lnSpc>
                <a:spcPts val="5340"/>
              </a:lnSpc>
            </a:pPr>
            <a:r>
              <a:rPr lang="en-US" sz="4450" dirty="0">
                <a:solidFill>
                  <a:srgbClr val="9C182F"/>
                </a:solidFill>
                <a:latin typeface="Telegraf Bold"/>
              </a:rPr>
              <a:t>Course Attendance</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398133"/>
            <a:ext cx="1902277" cy="2602617"/>
          </a:xfrm>
          <a:prstGeom prst="rect">
            <a:avLst/>
          </a:prstGeom>
        </p:spPr>
      </p:pic>
      <p:pic>
        <p:nvPicPr>
          <p:cNvPr id="9" name="Picture 8" descr="Qr code&#10;&#10;Description automatically generated">
            <a:extLst>
              <a:ext uri="{FF2B5EF4-FFF2-40B4-BE49-F238E27FC236}">
                <a16:creationId xmlns:a16="http://schemas.microsoft.com/office/drawing/2014/main" id="{0CD010E6-B61A-4BA8-A963-590ECC28F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6699" y="2718062"/>
            <a:ext cx="1623978" cy="1623978"/>
          </a:xfrm>
          <a:prstGeom prst="rect">
            <a:avLst/>
          </a:prstGeom>
        </p:spPr>
      </p:pic>
      <p:sp>
        <p:nvSpPr>
          <p:cNvPr id="8" name="TextBox 7">
            <a:extLst>
              <a:ext uri="{FF2B5EF4-FFF2-40B4-BE49-F238E27FC236}">
                <a16:creationId xmlns:a16="http://schemas.microsoft.com/office/drawing/2014/main" id="{80FD6EAE-59A0-4FA1-A9A8-35500E4EB14B}"/>
              </a:ext>
            </a:extLst>
          </p:cNvPr>
          <p:cNvSpPr txBox="1"/>
          <p:nvPr/>
        </p:nvSpPr>
        <p:spPr>
          <a:xfrm>
            <a:off x="3886200" y="3314700"/>
            <a:ext cx="1371600"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l"/>
            <a:r>
              <a:rPr lang="en-US" sz="900"/>
              <a:t>Click to add text</a:t>
            </a:r>
          </a:p>
        </p:txBody>
      </p:sp>
    </p:spTree>
    <p:extLst>
      <p:ext uri="{BB962C8B-B14F-4D97-AF65-F5344CB8AC3E}">
        <p14:creationId xmlns:p14="http://schemas.microsoft.com/office/powerpoint/2010/main" val="11853012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57454036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54"/>
            <a:ext cx="9144000" cy="6893750"/>
          </a:xfrm>
          <a:prstGeom prst="rect">
            <a:avLst/>
          </a:prstGeom>
        </p:spPr>
      </p:pic>
      <p:grpSp>
        <p:nvGrpSpPr>
          <p:cNvPr id="7" name="Group 6"/>
          <p:cNvGrpSpPr/>
          <p:nvPr/>
        </p:nvGrpSpPr>
        <p:grpSpPr>
          <a:xfrm>
            <a:off x="29350" y="-137303"/>
            <a:ext cx="8277282" cy="3260947"/>
            <a:chOff x="92937" y="-25759"/>
            <a:chExt cx="8277282" cy="2986341"/>
          </a:xfrm>
        </p:grpSpPr>
        <p:sp>
          <p:nvSpPr>
            <p:cNvPr id="6" name="Rectangle 5"/>
            <p:cNvSpPr/>
            <p:nvPr/>
          </p:nvSpPr>
          <p:spPr>
            <a:xfrm>
              <a:off x="92937" y="359832"/>
              <a:ext cx="8277282" cy="2600750"/>
            </a:xfrm>
            <a:prstGeom prst="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92937" y="-25759"/>
              <a:ext cx="8277282" cy="1564315"/>
            </a:xfrm>
            <a:prstGeom prst="rect">
              <a:avLst/>
            </a:prstGeom>
            <a:noFill/>
          </p:spPr>
          <p:txBody>
            <a:bodyPr wrap="square" lIns="91440" tIns="45720" rIns="91440" bIns="45720">
              <a:spAutoFit/>
            </a:bodyPr>
            <a:lstStyle/>
            <a:p>
              <a:r>
                <a:rPr lang="en-US" sz="10500" b="1" cap="none" spc="6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a:t>
              </a:r>
            </a:p>
          </p:txBody>
        </p:sp>
        <p:sp>
          <p:nvSpPr>
            <p:cNvPr id="4" name="Rectangle 3"/>
            <p:cNvSpPr/>
            <p:nvPr/>
          </p:nvSpPr>
          <p:spPr>
            <a:xfrm>
              <a:off x="385841" y="1076891"/>
              <a:ext cx="7984378" cy="923330"/>
            </a:xfrm>
            <a:prstGeom prst="rect">
              <a:avLst/>
            </a:prstGeom>
            <a:noFill/>
          </p:spPr>
          <p:txBody>
            <a:bodyPr wrap="square" lIns="91440" tIns="45720" rIns="91440" bIns="45720">
              <a:spAutoFit/>
            </a:bodyPr>
            <a:lstStyle/>
            <a:p>
              <a:pPr algn="ctr"/>
              <a:r>
                <a:rPr lang="en-US" sz="6000" b="1" i="1" spc="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  into</a:t>
              </a:r>
              <a:endParaRPr lang="en-US" sz="6000" b="1" i="1" cap="none" spc="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8" name="Rectangle 7"/>
          <p:cNvSpPr/>
          <p:nvPr/>
        </p:nvSpPr>
        <p:spPr>
          <a:xfrm>
            <a:off x="322254" y="1697515"/>
            <a:ext cx="7984378" cy="1446550"/>
          </a:xfrm>
          <a:prstGeom prst="rect">
            <a:avLst/>
          </a:prstGeom>
          <a:noFill/>
        </p:spPr>
        <p:txBody>
          <a:bodyPr wrap="square" lIns="91440" tIns="45720" rIns="91440" bIns="45720">
            <a:spAutoFit/>
          </a:bodyPr>
          <a:lstStyle/>
          <a:p>
            <a:pPr algn="ctr"/>
            <a:r>
              <a:rPr lang="en-US" sz="8800" b="1" cap="none" spc="6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HOMEBUYING</a:t>
            </a:r>
          </a:p>
        </p:txBody>
      </p:sp>
      <p:pic>
        <p:nvPicPr>
          <p:cNvPr id="9" name="Millennials- Defined, Explained &amp; Illustrat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660340"/>
            <a:ext cx="812800" cy="812800"/>
          </a:xfrm>
          <a:prstGeom prst="rect">
            <a:avLst/>
          </a:prstGeom>
        </p:spPr>
      </p:pic>
    </p:spTree>
    <p:extLst>
      <p:ext uri="{BB962C8B-B14F-4D97-AF65-F5344CB8AC3E}">
        <p14:creationId xmlns:p14="http://schemas.microsoft.com/office/powerpoint/2010/main" val="34660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396" fill="hold"/>
                                        <p:tgtEl>
                                          <p:spTgt spid="9"/>
                                        </p:tgtEl>
                                      </p:cBhvr>
                                    </p:cmd>
                                  </p:childTnLst>
                                </p:cTn>
                              </p:par>
                            </p:childTnLst>
                          </p:cTn>
                        </p:par>
                      </p:childTnLst>
                    </p:cTn>
                  </p:par>
                </p:childTnLst>
              </p:cTn>
              <p:nextCondLst>
                <p:cond evt="onClick" delay="0">
                  <p:tgtEl>
                    <p:spTgt spid="9"/>
                  </p:tgtEl>
                </p:cond>
              </p:nextCondLst>
            </p:seq>
            <p:audio>
              <p:cMediaNode vol="75472">
                <p:cTn id="12" repeatCount="10000"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4" y="864385"/>
            <a:ext cx="9001069" cy="5116530"/>
          </a:xfrm>
          <a:prstGeom prst="rect">
            <a:avLst/>
          </a:prstGeom>
        </p:spPr>
      </p:pic>
    </p:spTree>
    <p:extLst>
      <p:ext uri="{BB962C8B-B14F-4D97-AF65-F5344CB8AC3E}">
        <p14:creationId xmlns:p14="http://schemas.microsoft.com/office/powerpoint/2010/main" val="362114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4" y="885985"/>
            <a:ext cx="9001069" cy="5073329"/>
          </a:xfrm>
          <a:prstGeom prst="rect">
            <a:avLst/>
          </a:prstGeom>
        </p:spPr>
      </p:pic>
    </p:spTree>
    <p:extLst>
      <p:ext uri="{BB962C8B-B14F-4D97-AF65-F5344CB8AC3E}">
        <p14:creationId xmlns:p14="http://schemas.microsoft.com/office/powerpoint/2010/main" val="380210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5" y="885985"/>
            <a:ext cx="9001067" cy="5073329"/>
          </a:xfrm>
          <a:prstGeom prst="rect">
            <a:avLst/>
          </a:prstGeom>
        </p:spPr>
      </p:pic>
    </p:spTree>
    <p:extLst>
      <p:ext uri="{BB962C8B-B14F-4D97-AF65-F5344CB8AC3E}">
        <p14:creationId xmlns:p14="http://schemas.microsoft.com/office/powerpoint/2010/main" val="75174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5" y="888736"/>
            <a:ext cx="9001067" cy="5067827"/>
          </a:xfrm>
          <a:prstGeom prst="rect">
            <a:avLst/>
          </a:prstGeom>
        </p:spPr>
      </p:pic>
    </p:spTree>
    <p:extLst>
      <p:ext uri="{BB962C8B-B14F-4D97-AF65-F5344CB8AC3E}">
        <p14:creationId xmlns:p14="http://schemas.microsoft.com/office/powerpoint/2010/main" val="244038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4500" y="2597165"/>
            <a:ext cx="6858000" cy="1865773"/>
            <a:chOff x="0" y="0"/>
            <a:chExt cx="14137658" cy="4235841"/>
          </a:xfrm>
        </p:grpSpPr>
        <p:sp>
          <p:nvSpPr>
            <p:cNvPr id="3" name="Freeform 3"/>
            <p:cNvSpPr/>
            <p:nvPr/>
          </p:nvSpPr>
          <p:spPr>
            <a:xfrm>
              <a:off x="0" y="0"/>
              <a:ext cx="14137658" cy="4235841"/>
            </a:xfrm>
            <a:custGeom>
              <a:avLst/>
              <a:gdLst/>
              <a:ahLst/>
              <a:cxnLst/>
              <a:rect l="l" t="t" r="r" b="b"/>
              <a:pathLst>
                <a:path w="14137658" h="4235841">
                  <a:moveTo>
                    <a:pt x="13832858" y="0"/>
                  </a:moveTo>
                  <a:lnTo>
                    <a:pt x="304800" y="0"/>
                  </a:lnTo>
                  <a:cubicBezTo>
                    <a:pt x="135890" y="0"/>
                    <a:pt x="0" y="135890"/>
                    <a:pt x="0" y="304800"/>
                  </a:cubicBezTo>
                  <a:lnTo>
                    <a:pt x="0" y="3931041"/>
                  </a:lnTo>
                  <a:cubicBezTo>
                    <a:pt x="0" y="4099951"/>
                    <a:pt x="135890" y="4235841"/>
                    <a:pt x="304800" y="4235841"/>
                  </a:cubicBezTo>
                  <a:lnTo>
                    <a:pt x="13832858" y="4235841"/>
                  </a:lnTo>
                  <a:cubicBezTo>
                    <a:pt x="14001769" y="4235841"/>
                    <a:pt x="14137658" y="4099951"/>
                    <a:pt x="14137658" y="3931041"/>
                  </a:cubicBezTo>
                  <a:lnTo>
                    <a:pt x="14137658" y="304800"/>
                  </a:lnTo>
                  <a:cubicBezTo>
                    <a:pt x="14137658" y="135890"/>
                    <a:pt x="14001769" y="0"/>
                    <a:pt x="13832858" y="0"/>
                  </a:cubicBezTo>
                  <a:close/>
                </a:path>
              </a:pathLst>
            </a:custGeom>
            <a:solidFill>
              <a:srgbClr val="9C182F"/>
            </a:solidFill>
          </p:spPr>
        </p:sp>
      </p:grpSp>
      <p:sp>
        <p:nvSpPr>
          <p:cNvPr id="4" name="TextBox 4"/>
          <p:cNvSpPr txBox="1"/>
          <p:nvPr/>
        </p:nvSpPr>
        <p:spPr>
          <a:xfrm>
            <a:off x="1988302" y="2718427"/>
            <a:ext cx="5169967" cy="1606017"/>
          </a:xfrm>
          <a:prstGeom prst="rect">
            <a:avLst/>
          </a:prstGeom>
        </p:spPr>
        <p:txBody>
          <a:bodyPr lIns="0" tIns="0" rIns="0" bIns="0" rtlCol="0" anchor="t">
            <a:spAutoFit/>
          </a:bodyPr>
          <a:lstStyle/>
          <a:p>
            <a:pPr marL="498793" lvl="1" indent="-249238">
              <a:lnSpc>
                <a:spcPts val="3236"/>
              </a:lnSpc>
              <a:buFont typeface="Arial"/>
              <a:buChar char="•"/>
            </a:pPr>
            <a:r>
              <a:rPr lang="en-US" sz="2311" dirty="0">
                <a:solidFill>
                  <a:srgbClr val="FFFFFF"/>
                </a:solidFill>
                <a:latin typeface="Telegraf Bold"/>
              </a:rPr>
              <a:t>Scan QR Code</a:t>
            </a:r>
            <a:endParaRPr lang="en-US" sz="900" dirty="0"/>
          </a:p>
          <a:p>
            <a:pPr marL="498793" lvl="1" indent="-249238">
              <a:lnSpc>
                <a:spcPts val="3236"/>
              </a:lnSpc>
              <a:buFont typeface="Arial"/>
              <a:buChar char="•"/>
            </a:pPr>
            <a:r>
              <a:rPr lang="en-US" sz="2300" dirty="0">
                <a:solidFill>
                  <a:srgbClr val="FFFFFF"/>
                </a:solidFill>
                <a:latin typeface="Telegraf Bold"/>
                <a:hlinkClick r:id="rId2"/>
              </a:rPr>
              <a:t>www.americanreu.net</a:t>
            </a:r>
            <a:endParaRPr lang="en-US" sz="2300" dirty="0">
              <a:solidFill>
                <a:srgbClr val="FFFFFF"/>
              </a:solidFill>
              <a:latin typeface="Telegraf Bold"/>
            </a:endParaRPr>
          </a:p>
          <a:p>
            <a:pPr marL="727393" lvl="2" indent="-249238">
              <a:lnSpc>
                <a:spcPts val="3236"/>
              </a:lnSpc>
              <a:buFont typeface="Arial"/>
              <a:buChar char="•"/>
            </a:pPr>
            <a:r>
              <a:rPr lang="en-US" sz="2300" dirty="0">
                <a:solidFill>
                  <a:srgbClr val="FFFFFF"/>
                </a:solidFill>
                <a:latin typeface="Telegraf Bold"/>
              </a:rPr>
              <a:t>Click Class Hub</a:t>
            </a:r>
          </a:p>
          <a:p>
            <a:pPr marL="727393" lvl="2" indent="-249238">
              <a:lnSpc>
                <a:spcPts val="3236"/>
              </a:lnSpc>
              <a:buFont typeface="Arial"/>
              <a:buChar char="•"/>
            </a:pPr>
            <a:r>
              <a:rPr lang="en-US" sz="2300" dirty="0">
                <a:solidFill>
                  <a:srgbClr val="FFFFFF"/>
                </a:solidFill>
                <a:latin typeface="Telegraf Bold"/>
              </a:rPr>
              <a:t>Class attendance form</a:t>
            </a:r>
          </a:p>
        </p:txBody>
      </p:sp>
      <p:pic>
        <p:nvPicPr>
          <p:cNvPr id="5" name="Picture 5"/>
          <p:cNvPicPr>
            <a:picLocks noChangeAspect="1"/>
          </p:cNvPicPr>
          <p:nvPr/>
        </p:nvPicPr>
        <p:blipFill>
          <a:blip r:embed="rId3"/>
          <a:srcRect/>
          <a:stretch>
            <a:fillRect/>
          </a:stretch>
        </p:blipFill>
        <p:spPr>
          <a:xfrm>
            <a:off x="5892226" y="4750410"/>
            <a:ext cx="2500029" cy="735990"/>
          </a:xfrm>
          <a:prstGeom prst="rect">
            <a:avLst/>
          </a:prstGeom>
        </p:spPr>
      </p:pic>
      <p:sp>
        <p:nvSpPr>
          <p:cNvPr id="6" name="TextBox 6"/>
          <p:cNvSpPr txBox="1"/>
          <p:nvPr/>
        </p:nvSpPr>
        <p:spPr>
          <a:xfrm>
            <a:off x="2324100" y="1676400"/>
            <a:ext cx="5728359" cy="679673"/>
          </a:xfrm>
          <a:prstGeom prst="rect">
            <a:avLst/>
          </a:prstGeom>
        </p:spPr>
        <p:txBody>
          <a:bodyPr wrap="square" lIns="0" tIns="0" rIns="0" bIns="0" rtlCol="0" anchor="t">
            <a:spAutoFit/>
          </a:bodyPr>
          <a:lstStyle/>
          <a:p>
            <a:pPr>
              <a:lnSpc>
                <a:spcPts val="5340"/>
              </a:lnSpc>
            </a:pPr>
            <a:r>
              <a:rPr lang="en-US" sz="4450" dirty="0">
                <a:solidFill>
                  <a:srgbClr val="9C182F"/>
                </a:solidFill>
                <a:latin typeface="Telegraf Bold"/>
              </a:rPr>
              <a:t>Course Attendance</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398133"/>
            <a:ext cx="1902277" cy="2602617"/>
          </a:xfrm>
          <a:prstGeom prst="rect">
            <a:avLst/>
          </a:prstGeom>
        </p:spPr>
      </p:pic>
      <p:pic>
        <p:nvPicPr>
          <p:cNvPr id="9" name="Picture 8" descr="Qr code&#10;&#10;Description automatically generated">
            <a:extLst>
              <a:ext uri="{FF2B5EF4-FFF2-40B4-BE49-F238E27FC236}">
                <a16:creationId xmlns:a16="http://schemas.microsoft.com/office/drawing/2014/main" id="{0CD010E6-B61A-4BA8-A963-590ECC28F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6699" y="2718062"/>
            <a:ext cx="1623978" cy="1623978"/>
          </a:xfrm>
          <a:prstGeom prst="rect">
            <a:avLst/>
          </a:prstGeom>
        </p:spPr>
      </p:pic>
      <p:sp>
        <p:nvSpPr>
          <p:cNvPr id="8" name="TextBox 7">
            <a:extLst>
              <a:ext uri="{FF2B5EF4-FFF2-40B4-BE49-F238E27FC236}">
                <a16:creationId xmlns:a16="http://schemas.microsoft.com/office/drawing/2014/main" id="{80FD6EAE-59A0-4FA1-A9A8-35500E4EB14B}"/>
              </a:ext>
            </a:extLst>
          </p:cNvPr>
          <p:cNvSpPr txBox="1"/>
          <p:nvPr/>
        </p:nvSpPr>
        <p:spPr>
          <a:xfrm>
            <a:off x="3886200" y="3314700"/>
            <a:ext cx="1371600" cy="184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l"/>
            <a:r>
              <a:rPr lang="en-US" sz="900"/>
              <a:t>Click to add text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a3fb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7885"/>
            <a:ext cx="9144000" cy="5240115"/>
          </a:xfrm>
          <a:prstGeom prst="rect">
            <a:avLst/>
          </a:prstGeom>
        </p:spPr>
      </p:pic>
      <p:sp>
        <p:nvSpPr>
          <p:cNvPr id="4" name="Rectangle 3"/>
          <p:cNvSpPr/>
          <p:nvPr/>
        </p:nvSpPr>
        <p:spPr>
          <a:xfrm>
            <a:off x="656136" y="215169"/>
            <a:ext cx="7831741" cy="1015663"/>
          </a:xfrm>
          <a:prstGeom prst="rect">
            <a:avLst/>
          </a:prstGeom>
          <a:noFill/>
        </p:spPr>
        <p:txBody>
          <a:bodyPr wrap="non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Buyers</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96527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a3fb97.jpg"/>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0" y="1617885"/>
            <a:ext cx="9144000" cy="5240115"/>
          </a:xfrm>
          <a:prstGeom prst="rect">
            <a:avLst/>
          </a:prstGeom>
        </p:spPr>
      </p:pic>
      <p:sp>
        <p:nvSpPr>
          <p:cNvPr id="4" name="Rectangle 3"/>
          <p:cNvSpPr/>
          <p:nvPr/>
        </p:nvSpPr>
        <p:spPr>
          <a:xfrm>
            <a:off x="436783" y="1245027"/>
            <a:ext cx="8212667" cy="3046988"/>
          </a:xfrm>
          <a:prstGeom prst="rect">
            <a:avLst/>
          </a:prstGeom>
        </p:spPr>
        <p:txBody>
          <a:bodyPr wrap="square">
            <a:spAutoFit/>
          </a:bodyPr>
          <a:lstStyle/>
          <a:p>
            <a:r>
              <a:rPr lang="en-US" sz="4800" b="1" dirty="0">
                <a:solidFill>
                  <a:srgbClr val="7F7F7F"/>
                </a:solidFill>
              </a:rPr>
              <a:t>At 35 percent, buyers 35 years and younger continue to be the largest generational group of home buyers.</a:t>
            </a:r>
          </a:p>
        </p:txBody>
      </p:sp>
      <p:pic>
        <p:nvPicPr>
          <p:cNvPr id="6" name="Picture 5" descr="pie_chart_sequence_500_clr_664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400" y="3262630"/>
            <a:ext cx="5880100" cy="4116070"/>
          </a:xfrm>
          <a:prstGeom prst="rect">
            <a:avLst/>
          </a:prstGeom>
        </p:spPr>
      </p:pic>
      <p:sp>
        <p:nvSpPr>
          <p:cNvPr id="8" name="Rectangle 7"/>
          <p:cNvSpPr/>
          <p:nvPr/>
        </p:nvSpPr>
        <p:spPr>
          <a:xfrm>
            <a:off x="656136" y="215169"/>
            <a:ext cx="7831741" cy="1015663"/>
          </a:xfrm>
          <a:prstGeom prst="rect">
            <a:avLst/>
          </a:prstGeom>
          <a:noFill/>
        </p:spPr>
        <p:txBody>
          <a:bodyPr wrap="non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Buyers</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01095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a3fb97.jpg"/>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0" y="1617885"/>
            <a:ext cx="9144000" cy="5240115"/>
          </a:xfrm>
          <a:prstGeom prst="rect">
            <a:avLst/>
          </a:prstGeom>
        </p:spPr>
      </p:pic>
      <p:sp>
        <p:nvSpPr>
          <p:cNvPr id="4" name="Rectangle 3"/>
          <p:cNvSpPr/>
          <p:nvPr/>
        </p:nvSpPr>
        <p:spPr>
          <a:xfrm>
            <a:off x="337917" y="1648270"/>
            <a:ext cx="7409083" cy="2308324"/>
          </a:xfrm>
          <a:prstGeom prst="rect">
            <a:avLst/>
          </a:prstGeom>
        </p:spPr>
        <p:txBody>
          <a:bodyPr wrap="square">
            <a:spAutoFit/>
          </a:bodyPr>
          <a:lstStyle/>
          <a:p>
            <a:r>
              <a:rPr lang="en-US" sz="4800" b="1" dirty="0">
                <a:solidFill>
                  <a:srgbClr val="7F7F7F"/>
                </a:solidFill>
              </a:rPr>
              <a:t>First-time buyers made up 32 percent of all home buyers.</a:t>
            </a:r>
          </a:p>
        </p:txBody>
      </p:sp>
      <p:pic>
        <p:nvPicPr>
          <p:cNvPr id="2" name="Picture 1" descr="house_market_graph_1600_clr_1247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350" y="4576985"/>
            <a:ext cx="6000750" cy="6858000"/>
          </a:xfrm>
          <a:prstGeom prst="rect">
            <a:avLst/>
          </a:prstGeom>
        </p:spPr>
      </p:pic>
      <p:sp>
        <p:nvSpPr>
          <p:cNvPr id="7" name="Rectangle 6"/>
          <p:cNvSpPr/>
          <p:nvPr/>
        </p:nvSpPr>
        <p:spPr>
          <a:xfrm>
            <a:off x="656136" y="215169"/>
            <a:ext cx="7831741" cy="1015663"/>
          </a:xfrm>
          <a:prstGeom prst="rect">
            <a:avLst/>
          </a:prstGeom>
          <a:noFill/>
        </p:spPr>
        <p:txBody>
          <a:bodyPr wrap="non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Buyers</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774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39 0.10926 L 3.88889E-6 -0.39259 " pathEditMode="relative" rAng="0" ptsTypes="AA">
                                      <p:cBhvr>
                                        <p:cTn id="6" dur="2000" fill="hold"/>
                                        <p:tgtEl>
                                          <p:spTgt spid="2"/>
                                        </p:tgtEl>
                                        <p:attrNameLst>
                                          <p:attrName>ppt_x</p:attrName>
                                          <p:attrName>ppt_y</p:attrName>
                                        </p:attrNameLst>
                                      </p:cBhvr>
                                      <p:rCtr x="-69" y="-2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a3fb97.jpg"/>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0" y="1617885"/>
            <a:ext cx="9144000" cy="5240115"/>
          </a:xfrm>
          <a:prstGeom prst="rect">
            <a:avLst/>
          </a:prstGeom>
        </p:spPr>
      </p:pic>
      <p:sp>
        <p:nvSpPr>
          <p:cNvPr id="4" name="Rectangle 3"/>
          <p:cNvSpPr/>
          <p:nvPr/>
        </p:nvSpPr>
        <p:spPr>
          <a:xfrm>
            <a:off x="436783" y="1617885"/>
            <a:ext cx="6395817" cy="3785652"/>
          </a:xfrm>
          <a:prstGeom prst="rect">
            <a:avLst/>
          </a:prstGeom>
        </p:spPr>
        <p:txBody>
          <a:bodyPr wrap="square">
            <a:spAutoFit/>
          </a:bodyPr>
          <a:lstStyle/>
          <a:p>
            <a:r>
              <a:rPr lang="en-US" sz="4800" b="1" dirty="0">
                <a:solidFill>
                  <a:srgbClr val="7F7F7F"/>
                </a:solidFill>
              </a:rPr>
              <a:t>67% of buyers 35 years and younger were first-time buyers, followed by buyers 36 to 50 years at 26%.</a:t>
            </a:r>
          </a:p>
        </p:txBody>
      </p:sp>
      <p:pic>
        <p:nvPicPr>
          <p:cNvPr id="2" name="Picture 1" descr="family_spouse_child_dog_1600_clr_180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0" y="2996222"/>
            <a:ext cx="3581400" cy="4407877"/>
          </a:xfrm>
          <a:prstGeom prst="rect">
            <a:avLst/>
          </a:prstGeom>
        </p:spPr>
      </p:pic>
      <p:sp>
        <p:nvSpPr>
          <p:cNvPr id="7" name="Rectangle 6"/>
          <p:cNvSpPr/>
          <p:nvPr/>
        </p:nvSpPr>
        <p:spPr>
          <a:xfrm>
            <a:off x="656136" y="215169"/>
            <a:ext cx="7831741" cy="1015663"/>
          </a:xfrm>
          <a:prstGeom prst="rect">
            <a:avLst/>
          </a:prstGeom>
          <a:noFill/>
        </p:spPr>
        <p:txBody>
          <a:bodyPr wrap="non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Buyers</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0067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44444E-6 3.7037E-7 L -0.33889 3.7037E-7 " pathEditMode="relative" ptsTypes="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a3fb97.jpg"/>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0" y="1617885"/>
            <a:ext cx="9144000" cy="5240115"/>
          </a:xfrm>
          <a:prstGeom prst="rect">
            <a:avLst/>
          </a:prstGeom>
        </p:spPr>
      </p:pic>
      <p:pic>
        <p:nvPicPr>
          <p:cNvPr id="2" name="Picture 1" descr="residential_home_clip_1600_clr_569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7175484"/>
            <a:ext cx="7480300" cy="3786902"/>
          </a:xfrm>
          <a:prstGeom prst="rect">
            <a:avLst/>
          </a:prstGeom>
        </p:spPr>
      </p:pic>
      <p:sp>
        <p:nvSpPr>
          <p:cNvPr id="4" name="Rectangle 3"/>
          <p:cNvSpPr/>
          <p:nvPr/>
        </p:nvSpPr>
        <p:spPr>
          <a:xfrm>
            <a:off x="157383" y="1383232"/>
            <a:ext cx="8605617" cy="3785652"/>
          </a:xfrm>
          <a:prstGeom prst="rect">
            <a:avLst/>
          </a:prstGeom>
        </p:spPr>
        <p:txBody>
          <a:bodyPr wrap="square">
            <a:spAutoFit/>
          </a:bodyPr>
          <a:lstStyle/>
          <a:p>
            <a:r>
              <a:rPr lang="en-US" sz="4800" b="1" dirty="0">
                <a:solidFill>
                  <a:srgbClr val="7F7F7F"/>
                </a:solidFill>
              </a:rPr>
              <a:t>The most common type of home purchased continues to be the detached single-family home, which made up 83% of all homes purchased.</a:t>
            </a:r>
          </a:p>
        </p:txBody>
      </p:sp>
      <p:sp>
        <p:nvSpPr>
          <p:cNvPr id="6" name="Rectangle 5"/>
          <p:cNvSpPr/>
          <p:nvPr/>
        </p:nvSpPr>
        <p:spPr>
          <a:xfrm>
            <a:off x="656136" y="215169"/>
            <a:ext cx="7831741" cy="1015663"/>
          </a:xfrm>
          <a:prstGeom prst="rect">
            <a:avLst/>
          </a:prstGeom>
          <a:noFill/>
        </p:spPr>
        <p:txBody>
          <a:bodyPr wrap="non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Buyers</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5916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61 -0.23703 L -0.025 -0.48703 " pathEditMode="relative" rAng="0" ptsTypes="AA">
                                      <p:cBhvr>
                                        <p:cTn id="6" dur="2000" fill="hold"/>
                                        <p:tgtEl>
                                          <p:spTgt spid="2"/>
                                        </p:tgtEl>
                                        <p:attrNameLst>
                                          <p:attrName>ppt_x</p:attrName>
                                          <p:attrName>ppt_y</p:attrName>
                                        </p:attrNameLst>
                                      </p:cBhvr>
                                      <p:rCtr x="-69"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a3fb97.jpg"/>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0" y="1617885"/>
            <a:ext cx="9144000" cy="5240115"/>
          </a:xfrm>
          <a:prstGeom prst="rect">
            <a:avLst/>
          </a:prstGeom>
        </p:spPr>
      </p:pic>
      <p:sp>
        <p:nvSpPr>
          <p:cNvPr id="4" name="Rectangle 3"/>
          <p:cNvSpPr/>
          <p:nvPr/>
        </p:nvSpPr>
        <p:spPr>
          <a:xfrm>
            <a:off x="2556972" y="1518424"/>
            <a:ext cx="6125670" cy="4524315"/>
          </a:xfrm>
          <a:prstGeom prst="rect">
            <a:avLst/>
          </a:prstGeom>
        </p:spPr>
        <p:txBody>
          <a:bodyPr wrap="square">
            <a:spAutoFit/>
          </a:bodyPr>
          <a:lstStyle/>
          <a:p>
            <a:pPr algn="r"/>
            <a:r>
              <a:rPr lang="en-US" sz="4800" b="1" dirty="0">
                <a:solidFill>
                  <a:srgbClr val="7F7F7F"/>
                </a:solidFill>
              </a:rPr>
              <a:t>89% of Millennials, </a:t>
            </a:r>
            <a:br>
              <a:rPr lang="en-US" sz="4800" b="1" dirty="0">
                <a:solidFill>
                  <a:srgbClr val="7F7F7F"/>
                </a:solidFill>
              </a:rPr>
            </a:br>
            <a:r>
              <a:rPr lang="en-US" sz="4800" b="1" dirty="0">
                <a:solidFill>
                  <a:srgbClr val="7F7F7F"/>
                </a:solidFill>
              </a:rPr>
              <a:t>87% of Gen X buyers, and 85%of Younger Boomers purchased their home through an agent.</a:t>
            </a:r>
          </a:p>
        </p:txBody>
      </p:sp>
      <p:pic>
        <p:nvPicPr>
          <p:cNvPr id="2" name="Picture 1" descr="businesswoman_silhouette_carry_file_1600_clr_150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0" y="1617885"/>
            <a:ext cx="2777490" cy="6858000"/>
          </a:xfrm>
          <a:prstGeom prst="rect">
            <a:avLst/>
          </a:prstGeom>
        </p:spPr>
      </p:pic>
      <p:sp>
        <p:nvSpPr>
          <p:cNvPr id="6" name="Rectangle 5"/>
          <p:cNvSpPr/>
          <p:nvPr/>
        </p:nvSpPr>
        <p:spPr>
          <a:xfrm>
            <a:off x="656136" y="215169"/>
            <a:ext cx="7831741" cy="1015663"/>
          </a:xfrm>
          <a:prstGeom prst="rect">
            <a:avLst/>
          </a:prstGeom>
          <a:noFill/>
        </p:spPr>
        <p:txBody>
          <a:bodyPr wrap="non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Buyers</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78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27778E-6 1.11111E-6 L 0.2514 1.11111E-6 " pathEditMode="relative" ptsTypes="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ned_blueprint_800_clr_97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1684"/>
            <a:ext cx="9061932" cy="5663707"/>
          </a:xfrm>
          <a:prstGeom prst="rect">
            <a:avLst/>
          </a:prstGeom>
        </p:spPr>
      </p:pic>
      <p:pic>
        <p:nvPicPr>
          <p:cNvPr id="4" name="Picture 3" descr="residential_home_clip_1600_clr_569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68" y="2171684"/>
            <a:ext cx="7480300" cy="3786902"/>
          </a:xfrm>
          <a:prstGeom prst="rect">
            <a:avLst/>
          </a:prstGeom>
        </p:spPr>
      </p:pic>
      <p:sp>
        <p:nvSpPr>
          <p:cNvPr id="7" name="Rectangle 6"/>
          <p:cNvSpPr/>
          <p:nvPr/>
        </p:nvSpPr>
        <p:spPr>
          <a:xfrm>
            <a:off x="1566513" y="215169"/>
            <a:ext cx="6011006" cy="2123658"/>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 Home </a:t>
            </a:r>
            <a:b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b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Preferences</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34165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ern-open-floor-pl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14533" y="1522073"/>
            <a:ext cx="6821267" cy="2062103"/>
          </a:xfrm>
          <a:prstGeom prst="rect">
            <a:avLst/>
          </a:prstGeom>
          <a:solidFill>
            <a:schemeClr val="bg1">
              <a:alpha val="70000"/>
            </a:schemeClr>
          </a:solidFill>
        </p:spPr>
        <p:txBody>
          <a:bodyPr wrap="square">
            <a:spAutoFit/>
          </a:bodyPr>
          <a:lstStyle/>
          <a:p>
            <a:pPr fontAlgn="base"/>
            <a:r>
              <a:rPr lang="x-none" sz="3200" b="1" dirty="0">
                <a:solidFill>
                  <a:schemeClr val="bg1">
                    <a:lumMod val="50000"/>
                  </a:schemeClr>
                </a:solidFill>
              </a:rPr>
              <a:t>Unlike previous generations, millennials prefer an open floor plan that easily facilitates interaction between friends and family. </a:t>
            </a:r>
            <a:endParaRPr lang="en-US" sz="2000" dirty="0"/>
          </a:p>
        </p:txBody>
      </p:sp>
      <p:sp>
        <p:nvSpPr>
          <p:cNvPr id="6" name="Rectangle 5"/>
          <p:cNvSpPr/>
          <p:nvPr/>
        </p:nvSpPr>
        <p:spPr>
          <a:xfrm>
            <a:off x="1651000" y="4044007"/>
            <a:ext cx="7276437" cy="2554545"/>
          </a:xfrm>
          <a:prstGeom prst="rect">
            <a:avLst/>
          </a:prstGeom>
          <a:solidFill>
            <a:schemeClr val="bg1">
              <a:alpha val="70000"/>
            </a:schemeClr>
          </a:solidFill>
        </p:spPr>
        <p:txBody>
          <a:bodyPr wrap="square">
            <a:spAutoFit/>
          </a:bodyPr>
          <a:lstStyle/>
          <a:p>
            <a:pPr algn="r" fontAlgn="base"/>
            <a:r>
              <a:rPr lang="en-US" sz="3200" b="1" dirty="0">
                <a:solidFill>
                  <a:schemeClr val="bg1">
                    <a:lumMod val="50000"/>
                  </a:schemeClr>
                </a:solidFill>
              </a:rPr>
              <a:t>M</a:t>
            </a:r>
            <a:r>
              <a:rPr lang="x-none" sz="3200" b="1" dirty="0">
                <a:solidFill>
                  <a:schemeClr val="bg1">
                    <a:lumMod val="50000"/>
                  </a:schemeClr>
                </a:solidFill>
              </a:rPr>
              <a:t>illennials are relatively uninterested in formal dining rooms and prefer floor plans that turn their kitchens and family rooms into one big open space for easy socializing.</a:t>
            </a:r>
          </a:p>
        </p:txBody>
      </p:sp>
      <p:sp>
        <p:nvSpPr>
          <p:cNvPr id="8" name="Rectangle 7"/>
          <p:cNvSpPr/>
          <p:nvPr/>
        </p:nvSpPr>
        <p:spPr>
          <a:xfrm>
            <a:off x="813315" y="215169"/>
            <a:ext cx="7517390"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Open Interior Layout</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970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ned_blueprint_800_clr_9722.png"/>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1166954" y="835609"/>
            <a:ext cx="10825786" cy="6766116"/>
          </a:xfrm>
          <a:prstGeom prst="rect">
            <a:avLst/>
          </a:prstGeom>
        </p:spPr>
      </p:pic>
      <p:pic>
        <p:nvPicPr>
          <p:cNvPr id="3" name="Picture 2" descr="modern-open-floor-pl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14533" y="1522073"/>
            <a:ext cx="7024467" cy="2062103"/>
          </a:xfrm>
          <a:prstGeom prst="rect">
            <a:avLst/>
          </a:prstGeom>
          <a:solidFill>
            <a:schemeClr val="bg1">
              <a:alpha val="70000"/>
            </a:schemeClr>
          </a:solidFill>
        </p:spPr>
        <p:txBody>
          <a:bodyPr wrap="square">
            <a:spAutoFit/>
          </a:bodyPr>
          <a:lstStyle/>
          <a:p>
            <a:pPr fontAlgn="base"/>
            <a:r>
              <a:rPr lang="x-none" sz="3200" b="1" dirty="0">
                <a:solidFill>
                  <a:srgbClr val="7F7F7F"/>
                </a:solidFill>
              </a:rPr>
              <a:t>The National Association of Realtors (NAR) reports that overall, millennials want their homes to have fewer walls and partitions.</a:t>
            </a:r>
          </a:p>
        </p:txBody>
      </p:sp>
      <p:sp>
        <p:nvSpPr>
          <p:cNvPr id="6" name="Rectangle 5"/>
          <p:cNvSpPr/>
          <p:nvPr/>
        </p:nvSpPr>
        <p:spPr>
          <a:xfrm>
            <a:off x="1917700" y="4717107"/>
            <a:ext cx="6857337" cy="1569660"/>
          </a:xfrm>
          <a:prstGeom prst="rect">
            <a:avLst/>
          </a:prstGeom>
          <a:solidFill>
            <a:schemeClr val="bg1">
              <a:alpha val="70000"/>
            </a:schemeClr>
          </a:solidFill>
        </p:spPr>
        <p:txBody>
          <a:bodyPr wrap="square">
            <a:spAutoFit/>
          </a:bodyPr>
          <a:lstStyle/>
          <a:p>
            <a:pPr fontAlgn="base"/>
            <a:r>
              <a:rPr lang="x-none" sz="3200" b="1" dirty="0">
                <a:solidFill>
                  <a:srgbClr val="7F7F7F"/>
                </a:solidFill>
              </a:rPr>
              <a:t>This is in part due to making socializing easier, but creating multifunctional spaces is also a big factor.</a:t>
            </a:r>
          </a:p>
        </p:txBody>
      </p:sp>
      <p:sp>
        <p:nvSpPr>
          <p:cNvPr id="7" name="Rectangle 6"/>
          <p:cNvSpPr/>
          <p:nvPr/>
        </p:nvSpPr>
        <p:spPr>
          <a:xfrm>
            <a:off x="813315" y="215169"/>
            <a:ext cx="7517390"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Open Interior Layout</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95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Rectangle 1"/>
          <p:cNvSpPr/>
          <p:nvPr/>
        </p:nvSpPr>
        <p:spPr>
          <a:xfrm>
            <a:off x="214533" y="1808121"/>
            <a:ext cx="7324905" cy="1569660"/>
          </a:xfrm>
          <a:prstGeom prst="rect">
            <a:avLst/>
          </a:prstGeom>
          <a:solidFill>
            <a:schemeClr val="bg1">
              <a:alpha val="70000"/>
            </a:schemeClr>
          </a:solidFill>
        </p:spPr>
        <p:txBody>
          <a:bodyPr wrap="square">
            <a:spAutoFit/>
          </a:bodyPr>
          <a:lstStyle/>
          <a:p>
            <a:pPr fontAlgn="base"/>
            <a:r>
              <a:rPr lang="x-none" sz="3200" b="1" dirty="0">
                <a:solidFill>
                  <a:srgbClr val="7F7F7F"/>
                </a:solidFill>
              </a:rPr>
              <a:t>Advancements in technology have made it easier to work from anywhere, so many will work from home some of the time. </a:t>
            </a:r>
          </a:p>
        </p:txBody>
      </p:sp>
      <p:sp>
        <p:nvSpPr>
          <p:cNvPr id="6" name="Rectangle 5"/>
          <p:cNvSpPr/>
          <p:nvPr/>
        </p:nvSpPr>
        <p:spPr>
          <a:xfrm>
            <a:off x="2127974" y="4234507"/>
            <a:ext cx="6799463" cy="1569660"/>
          </a:xfrm>
          <a:prstGeom prst="rect">
            <a:avLst/>
          </a:prstGeom>
          <a:solidFill>
            <a:schemeClr val="bg1">
              <a:alpha val="70000"/>
            </a:schemeClr>
          </a:solidFill>
        </p:spPr>
        <p:txBody>
          <a:bodyPr wrap="square">
            <a:spAutoFit/>
          </a:bodyPr>
          <a:lstStyle/>
          <a:p>
            <a:pPr fontAlgn="base"/>
            <a:r>
              <a:rPr lang="x-none" sz="3200" b="1" dirty="0">
                <a:solidFill>
                  <a:srgbClr val="7F7F7F"/>
                </a:solidFill>
              </a:rPr>
              <a:t>A home office can be a very appealing feature to accommodate the tech-centered lifestyle.</a:t>
            </a:r>
          </a:p>
        </p:txBody>
      </p:sp>
      <p:sp>
        <p:nvSpPr>
          <p:cNvPr id="8" name="Rectangle 7"/>
          <p:cNvSpPr/>
          <p:nvPr/>
        </p:nvSpPr>
        <p:spPr>
          <a:xfrm>
            <a:off x="1844245" y="215169"/>
            <a:ext cx="5455527" cy="1107996"/>
          </a:xfrm>
          <a:prstGeom prst="rect">
            <a:avLst/>
          </a:prstGeom>
          <a:noFill/>
        </p:spPr>
        <p:txBody>
          <a:bodyPr wrap="none" lIns="91440" tIns="45720" rIns="91440" bIns="45720">
            <a:spAutoFit/>
          </a:bodyPr>
          <a:lstStyle/>
          <a:p>
            <a:pPr algn="ctr"/>
            <a:r>
              <a:rPr lang="en-US" sz="6600" b="1" spc="3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HOME OFFICE</a:t>
            </a:r>
            <a:endParaRPr lang="en-US" sz="6600" b="1" cap="none" spc="300"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5522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2325" y="3074841"/>
            <a:ext cx="5435300" cy="2752420"/>
          </a:xfrm>
          <a:prstGeom prst="rect">
            <a:avLst/>
          </a:prstGeom>
        </p:spPr>
        <p:txBody>
          <a:bodyPr lIns="0" tIns="0" rIns="0" bIns="0" rtlCol="0" anchor="t">
            <a:spAutoFit/>
          </a:bodyPr>
          <a:lstStyle/>
          <a:p>
            <a:pPr marL="302260" lvl="1" indent="-151130">
              <a:lnSpc>
                <a:spcPts val="1820"/>
              </a:lnSpc>
              <a:buFont typeface="Arial"/>
              <a:buChar char="•"/>
            </a:pPr>
            <a:r>
              <a:rPr lang="en-US" sz="1400" dirty="0">
                <a:solidFill>
                  <a:srgbClr val="9C182F"/>
                </a:solidFill>
                <a:latin typeface="Telegraf"/>
              </a:rPr>
              <a:t>Students must be in attendance for the entire time to receive credit. </a:t>
            </a:r>
            <a:endParaRPr lang="en-US" sz="1400">
              <a:solidFill>
                <a:srgbClr val="9C182F"/>
              </a:solidFill>
              <a:latin typeface="Telegraf"/>
            </a:endParaRPr>
          </a:p>
          <a:p>
            <a:pPr marL="302260" lvl="1" indent="-151130">
              <a:lnSpc>
                <a:spcPts val="1820"/>
              </a:lnSpc>
              <a:buFont typeface="Arial"/>
              <a:buChar char="•"/>
            </a:pPr>
            <a:r>
              <a:rPr lang="en-US" sz="1400" dirty="0">
                <a:solidFill>
                  <a:srgbClr val="9C182F"/>
                </a:solidFill>
                <a:latin typeface="Telegraf"/>
              </a:rPr>
              <a:t>Students expecting credit may not leave until dismissed.</a:t>
            </a:r>
          </a:p>
          <a:p>
            <a:pPr marL="302260" lvl="1" indent="-151130">
              <a:lnSpc>
                <a:spcPts val="1820"/>
              </a:lnSpc>
              <a:buFont typeface="Arial"/>
              <a:buChar char="•"/>
            </a:pPr>
            <a:r>
              <a:rPr lang="en-US" sz="1400" dirty="0">
                <a:solidFill>
                  <a:srgbClr val="9C182F"/>
                </a:solidFill>
                <a:latin typeface="Telegraf"/>
              </a:rPr>
              <a:t>Course completion credit will be registered in the appropriate Course Completion Registration System within 72 hrs.</a:t>
            </a:r>
          </a:p>
          <a:p>
            <a:pPr marL="302260" lvl="1" indent="-151130">
              <a:lnSpc>
                <a:spcPts val="1820"/>
              </a:lnSpc>
              <a:buFont typeface="Arial"/>
              <a:buChar char="•"/>
            </a:pPr>
            <a:r>
              <a:rPr lang="en-US" sz="1400" dirty="0">
                <a:solidFill>
                  <a:srgbClr val="9C182F"/>
                </a:solidFill>
                <a:latin typeface="Telegraf"/>
              </a:rPr>
              <a:t>In addition, there will be one 15 minute break for each </a:t>
            </a:r>
          </a:p>
          <a:p>
            <a:pPr>
              <a:lnSpc>
                <a:spcPts val="1820"/>
              </a:lnSpc>
            </a:pPr>
            <a:r>
              <a:rPr lang="en-US" sz="1400" dirty="0">
                <a:solidFill>
                  <a:srgbClr val="9C182F"/>
                </a:solidFill>
                <a:latin typeface="Telegraf"/>
              </a:rPr>
              <a:t>       2 hours of class time.</a:t>
            </a:r>
          </a:p>
          <a:p>
            <a:pPr marL="302260" lvl="1" indent="-151130">
              <a:lnSpc>
                <a:spcPts val="1820"/>
              </a:lnSpc>
              <a:buFont typeface="Arial"/>
              <a:buChar char="•"/>
            </a:pPr>
            <a:r>
              <a:rPr lang="en-US" sz="1400" dirty="0">
                <a:solidFill>
                  <a:srgbClr val="9C182F"/>
                </a:solidFill>
                <a:latin typeface="Telegraf"/>
              </a:rPr>
              <a:t>There is no homework or final exam.</a:t>
            </a:r>
          </a:p>
          <a:p>
            <a:pPr marL="301943" lvl="1" indent="-151130">
              <a:lnSpc>
                <a:spcPts val="1820"/>
              </a:lnSpc>
              <a:buFont typeface="Arial"/>
              <a:buChar char="•"/>
            </a:pPr>
            <a:r>
              <a:rPr lang="en-US" sz="1400" dirty="0">
                <a:solidFill>
                  <a:srgbClr val="9C182F"/>
                </a:solidFill>
                <a:latin typeface="Telegraf"/>
              </a:rPr>
              <a:t>This is a virtual and/or in-class course, not an independent study course.</a:t>
            </a:r>
          </a:p>
          <a:p>
            <a:pPr marL="302260" lvl="1" indent="-151130">
              <a:lnSpc>
                <a:spcPts val="1820"/>
              </a:lnSpc>
              <a:buFont typeface="Arial"/>
              <a:buChar char="•"/>
            </a:pPr>
            <a:r>
              <a:rPr lang="en-US" sz="1375" dirty="0">
                <a:solidFill>
                  <a:srgbClr val="9C182F"/>
                </a:solidFill>
                <a:latin typeface="Telegraf"/>
              </a:rPr>
              <a:t>This course is not a prerequisite for licensure as a Salesperson or Broker.</a:t>
            </a:r>
          </a:p>
        </p:txBody>
      </p:sp>
      <p:grpSp>
        <p:nvGrpSpPr>
          <p:cNvPr id="3" name="Group 3"/>
          <p:cNvGrpSpPr/>
          <p:nvPr/>
        </p:nvGrpSpPr>
        <p:grpSpPr>
          <a:xfrm>
            <a:off x="1596749" y="2065283"/>
            <a:ext cx="5950502" cy="897907"/>
            <a:chOff x="0" y="0"/>
            <a:chExt cx="15317835" cy="2311400"/>
          </a:xfrm>
        </p:grpSpPr>
        <p:sp>
          <p:nvSpPr>
            <p:cNvPr id="4" name="Freeform 4"/>
            <p:cNvSpPr/>
            <p:nvPr/>
          </p:nvSpPr>
          <p:spPr>
            <a:xfrm>
              <a:off x="0" y="0"/>
              <a:ext cx="15317834" cy="2311400"/>
            </a:xfrm>
            <a:custGeom>
              <a:avLst/>
              <a:gdLst/>
              <a:ahLst/>
              <a:cxnLst/>
              <a:rect l="l" t="t" r="r" b="b"/>
              <a:pathLst>
                <a:path w="15317834" h="2311400">
                  <a:moveTo>
                    <a:pt x="15013034" y="0"/>
                  </a:moveTo>
                  <a:lnTo>
                    <a:pt x="304800" y="0"/>
                  </a:lnTo>
                  <a:cubicBezTo>
                    <a:pt x="135890" y="0"/>
                    <a:pt x="0" y="135890"/>
                    <a:pt x="0" y="304800"/>
                  </a:cubicBezTo>
                  <a:lnTo>
                    <a:pt x="0" y="2006600"/>
                  </a:lnTo>
                  <a:cubicBezTo>
                    <a:pt x="0" y="2175510"/>
                    <a:pt x="135890" y="2311400"/>
                    <a:pt x="304800" y="2311400"/>
                  </a:cubicBezTo>
                  <a:lnTo>
                    <a:pt x="15013034" y="2311400"/>
                  </a:lnTo>
                  <a:cubicBezTo>
                    <a:pt x="15181945" y="2311400"/>
                    <a:pt x="15317834" y="2175510"/>
                    <a:pt x="15317834" y="2006600"/>
                  </a:cubicBezTo>
                  <a:lnTo>
                    <a:pt x="15317834" y="304800"/>
                  </a:lnTo>
                  <a:cubicBezTo>
                    <a:pt x="15317834" y="135890"/>
                    <a:pt x="15181945" y="0"/>
                    <a:pt x="15013034" y="0"/>
                  </a:cubicBezTo>
                  <a:close/>
                </a:path>
              </a:pathLst>
            </a:custGeom>
            <a:solidFill>
              <a:srgbClr val="9C182F"/>
            </a:solidFill>
          </p:spPr>
        </p:sp>
      </p:grpSp>
      <p:sp>
        <p:nvSpPr>
          <p:cNvPr id="5" name="TextBox 5"/>
          <p:cNvSpPr txBox="1"/>
          <p:nvPr/>
        </p:nvSpPr>
        <p:spPr>
          <a:xfrm>
            <a:off x="1927412" y="2357382"/>
            <a:ext cx="5289177" cy="307777"/>
          </a:xfrm>
          <a:prstGeom prst="rect">
            <a:avLst/>
          </a:prstGeom>
        </p:spPr>
        <p:txBody>
          <a:bodyPr lIns="0" tIns="0" rIns="0" bIns="0" rtlCol="0" anchor="t">
            <a:spAutoFit/>
          </a:bodyPr>
          <a:lstStyle/>
          <a:p>
            <a:pPr algn="ctr">
              <a:lnSpc>
                <a:spcPts val="1200"/>
              </a:lnSpc>
            </a:pPr>
            <a:r>
              <a:rPr lang="en-US" sz="1200" dirty="0">
                <a:solidFill>
                  <a:srgbClr val="FFFFFF"/>
                </a:solidFill>
                <a:latin typeface="Telegraf"/>
              </a:rPr>
              <a:t>This course has been approved by the Alabama Real Estate Commission through American Real Estate University for continuing education credit. </a:t>
            </a:r>
            <a:endParaRPr lang="en-US" sz="1200">
              <a:solidFill>
                <a:srgbClr val="FFFFFF"/>
              </a:solidFill>
              <a:latin typeface="Telegraf"/>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5885" y="2896306"/>
            <a:ext cx="2200470" cy="3168216"/>
          </a:xfrm>
          <a:prstGeom prst="rect">
            <a:avLst/>
          </a:prstGeom>
        </p:spPr>
      </p:pic>
      <p:grpSp>
        <p:nvGrpSpPr>
          <p:cNvPr id="7" name="Group 7"/>
          <p:cNvGrpSpPr/>
          <p:nvPr/>
        </p:nvGrpSpPr>
        <p:grpSpPr>
          <a:xfrm>
            <a:off x="1307610" y="1159648"/>
            <a:ext cx="6528781" cy="742381"/>
            <a:chOff x="0" y="-17041"/>
            <a:chExt cx="17410083" cy="1979680"/>
          </a:xfrm>
        </p:grpSpPr>
        <p:sp>
          <p:nvSpPr>
            <p:cNvPr id="8" name="TextBox 8"/>
            <p:cNvSpPr txBox="1"/>
            <p:nvPr/>
          </p:nvSpPr>
          <p:spPr>
            <a:xfrm>
              <a:off x="7131200" y="-17041"/>
              <a:ext cx="10278883" cy="1812459"/>
            </a:xfrm>
            <a:prstGeom prst="rect">
              <a:avLst/>
            </a:prstGeom>
          </p:spPr>
          <p:txBody>
            <a:bodyPr lIns="0" tIns="0" rIns="0" bIns="0" rtlCol="0" anchor="t">
              <a:spAutoFit/>
            </a:bodyPr>
            <a:lstStyle/>
            <a:p>
              <a:pPr>
                <a:lnSpc>
                  <a:spcPts val="5340"/>
                </a:lnSpc>
              </a:pPr>
              <a:r>
                <a:rPr lang="en-US" sz="4450">
                  <a:solidFill>
                    <a:srgbClr val="9C182F"/>
                  </a:solidFill>
                  <a:latin typeface="Telegraf Bold"/>
                </a:rPr>
                <a:t>School Policy</a:t>
              </a:r>
            </a:p>
          </p:txBody>
        </p:sp>
        <p:pic>
          <p:nvPicPr>
            <p:cNvPr id="9" name="Picture 9"/>
            <p:cNvPicPr>
              <a:picLocks noChangeAspect="1"/>
            </p:cNvPicPr>
            <p:nvPr/>
          </p:nvPicPr>
          <p:blipFill>
            <a:blip r:embed="rId4"/>
            <a:srcRect/>
            <a:stretch>
              <a:fillRect/>
            </a:stretch>
          </p:blipFill>
          <p:spPr>
            <a:xfrm>
              <a:off x="0" y="0"/>
              <a:ext cx="6666743" cy="196263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reless-sig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956" y="877884"/>
            <a:ext cx="7939864" cy="5980116"/>
          </a:xfrm>
          <a:prstGeom prst="rect">
            <a:avLst/>
          </a:prstGeom>
        </p:spPr>
      </p:pic>
      <p:sp>
        <p:nvSpPr>
          <p:cNvPr id="2" name="Rectangle 1"/>
          <p:cNvSpPr/>
          <p:nvPr/>
        </p:nvSpPr>
        <p:spPr>
          <a:xfrm>
            <a:off x="431800" y="2554284"/>
            <a:ext cx="6543802" cy="3170099"/>
          </a:xfrm>
          <a:prstGeom prst="rect">
            <a:avLst/>
          </a:prstGeom>
          <a:solidFill>
            <a:schemeClr val="bg1">
              <a:alpha val="84000"/>
            </a:schemeClr>
          </a:solidFill>
        </p:spPr>
        <p:txBody>
          <a:bodyPr wrap="square">
            <a:spAutoFit/>
          </a:bodyPr>
          <a:lstStyle/>
          <a:p>
            <a:pPr fontAlgn="base"/>
            <a:r>
              <a:rPr lang="x-none" sz="4000" b="1" dirty="0">
                <a:solidFill>
                  <a:schemeClr val="bg1">
                    <a:lumMod val="50000"/>
                  </a:schemeClr>
                </a:solidFill>
              </a:rPr>
              <a:t>Millennials love their gadgets, and many of them will be uninterested in a home that cannot accommodate their plugged-in lifestyles. </a:t>
            </a:r>
            <a:endParaRPr lang="en-US" sz="4000" b="1" dirty="0">
              <a:solidFill>
                <a:schemeClr val="bg1">
                  <a:lumMod val="50000"/>
                </a:schemeClr>
              </a:solidFill>
            </a:endParaRPr>
          </a:p>
        </p:txBody>
      </p:sp>
      <p:sp>
        <p:nvSpPr>
          <p:cNvPr id="8" name="Rectangle 7"/>
          <p:cNvSpPr/>
          <p:nvPr/>
        </p:nvSpPr>
        <p:spPr>
          <a:xfrm>
            <a:off x="2053139" y="215169"/>
            <a:ext cx="5037745"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TECHNOLOGY</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2040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96" y="534538"/>
            <a:ext cx="4649604" cy="6323462"/>
          </a:xfrm>
          <a:prstGeom prst="rect">
            <a:avLst/>
          </a:prstGeom>
        </p:spPr>
      </p:pic>
      <p:sp>
        <p:nvSpPr>
          <p:cNvPr id="2" name="Rectangle 1"/>
          <p:cNvSpPr/>
          <p:nvPr/>
        </p:nvSpPr>
        <p:spPr>
          <a:xfrm>
            <a:off x="317500" y="2000778"/>
            <a:ext cx="6311900" cy="3170099"/>
          </a:xfrm>
          <a:prstGeom prst="rect">
            <a:avLst/>
          </a:prstGeom>
          <a:solidFill>
            <a:schemeClr val="bg1">
              <a:alpha val="83000"/>
            </a:schemeClr>
          </a:solidFill>
        </p:spPr>
        <p:txBody>
          <a:bodyPr wrap="square">
            <a:spAutoFit/>
          </a:bodyPr>
          <a:lstStyle/>
          <a:p>
            <a:pPr fontAlgn="base"/>
            <a:r>
              <a:rPr lang="x-none" sz="4000" b="1" dirty="0">
                <a:solidFill>
                  <a:schemeClr val="bg1">
                    <a:lumMod val="50000"/>
                  </a:schemeClr>
                </a:solidFill>
              </a:rPr>
              <a:t>One major concern for millennial homebuyers is whether a property they are considering has good cell service. </a:t>
            </a:r>
            <a:endParaRPr lang="en-US" sz="4000" b="1" dirty="0">
              <a:solidFill>
                <a:schemeClr val="bg1">
                  <a:lumMod val="50000"/>
                </a:schemeClr>
              </a:solidFill>
            </a:endParaRPr>
          </a:p>
        </p:txBody>
      </p:sp>
      <p:sp>
        <p:nvSpPr>
          <p:cNvPr id="8" name="Rectangle 7"/>
          <p:cNvSpPr/>
          <p:nvPr/>
        </p:nvSpPr>
        <p:spPr>
          <a:xfrm>
            <a:off x="2053139" y="215169"/>
            <a:ext cx="5037745"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TECHNOLOGY</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9966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96" y="534538"/>
            <a:ext cx="4649604" cy="6323462"/>
          </a:xfrm>
          <a:prstGeom prst="rect">
            <a:avLst/>
          </a:prstGeom>
        </p:spPr>
      </p:pic>
      <p:sp>
        <p:nvSpPr>
          <p:cNvPr id="2" name="Rectangle 1"/>
          <p:cNvSpPr/>
          <p:nvPr/>
        </p:nvSpPr>
        <p:spPr>
          <a:xfrm>
            <a:off x="317500" y="1962678"/>
            <a:ext cx="6426200" cy="3785652"/>
          </a:xfrm>
          <a:prstGeom prst="rect">
            <a:avLst/>
          </a:prstGeom>
          <a:solidFill>
            <a:schemeClr val="bg1">
              <a:alpha val="83000"/>
            </a:schemeClr>
          </a:solidFill>
        </p:spPr>
        <p:txBody>
          <a:bodyPr wrap="square">
            <a:spAutoFit/>
          </a:bodyPr>
          <a:lstStyle/>
          <a:p>
            <a:pPr fontAlgn="base"/>
            <a:r>
              <a:rPr lang="en-US" sz="4000" b="1" dirty="0">
                <a:solidFill>
                  <a:srgbClr val="7F7F7F"/>
                </a:solidFill>
              </a:rPr>
              <a:t>S</a:t>
            </a:r>
            <a:r>
              <a:rPr lang="x-none" sz="4000" b="1" dirty="0">
                <a:solidFill>
                  <a:srgbClr val="7F7F7F"/>
                </a:solidFill>
              </a:rPr>
              <a:t>urvey found 28</a:t>
            </a:r>
            <a:r>
              <a:rPr lang="en-US" sz="4000" b="1" dirty="0">
                <a:solidFill>
                  <a:srgbClr val="7F7F7F"/>
                </a:solidFill>
              </a:rPr>
              <a:t>% </a:t>
            </a:r>
            <a:r>
              <a:rPr lang="x-none" sz="4000" b="1" dirty="0">
                <a:solidFill>
                  <a:srgbClr val="7F7F7F"/>
                </a:solidFill>
              </a:rPr>
              <a:t>of single homeowners between 25 and 35 consider cell phone coverage a major deciding factor when considering the purchase of a home.</a:t>
            </a:r>
            <a:endParaRPr lang="en-US" sz="4000" b="1" dirty="0">
              <a:solidFill>
                <a:srgbClr val="7F7F7F"/>
              </a:solidFill>
            </a:endParaRPr>
          </a:p>
        </p:txBody>
      </p:sp>
      <p:sp>
        <p:nvSpPr>
          <p:cNvPr id="8" name="Rectangle 7"/>
          <p:cNvSpPr/>
          <p:nvPr/>
        </p:nvSpPr>
        <p:spPr>
          <a:xfrm>
            <a:off x="2053139" y="215169"/>
            <a:ext cx="5037745"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TECHNOLOGY</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95380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ban_0412_HS04_897580a.JPG"/>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0"/>
            <a:ext cx="9773872" cy="6858000"/>
          </a:xfrm>
          <a:prstGeom prst="rect">
            <a:avLst/>
          </a:prstGeom>
        </p:spPr>
      </p:pic>
      <p:sp>
        <p:nvSpPr>
          <p:cNvPr id="2" name="Rectangle 1"/>
          <p:cNvSpPr/>
          <p:nvPr/>
        </p:nvSpPr>
        <p:spPr>
          <a:xfrm>
            <a:off x="317499" y="1249222"/>
            <a:ext cx="8470901" cy="3576778"/>
          </a:xfrm>
          <a:prstGeom prst="rect">
            <a:avLst/>
          </a:prstGeom>
        </p:spPr>
        <p:txBody>
          <a:bodyPr wrap="square">
            <a:spAutoFit/>
          </a:bodyPr>
          <a:lstStyle/>
          <a:p>
            <a:pPr fontAlgn="base"/>
            <a:r>
              <a:rPr lang="x-none" sz="3200" b="1" dirty="0"/>
              <a:t>According to HousingWire, the top five factors millennials use to determine which neighborhood they want to live in are the quality of the neighborhood, its proximity to work, the affordability of the homes, how close it is to their loved ones and the quality of the school district. </a:t>
            </a:r>
          </a:p>
        </p:txBody>
      </p:sp>
      <p:pic>
        <p:nvPicPr>
          <p:cNvPr id="3" name="Picture 2" descr="gps_phone_directions_500_clr_1835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3441700"/>
            <a:ext cx="6350000" cy="5397500"/>
          </a:xfrm>
          <a:prstGeom prst="rect">
            <a:avLst/>
          </a:prstGeom>
        </p:spPr>
      </p:pic>
      <p:sp>
        <p:nvSpPr>
          <p:cNvPr id="6" name="Rectangle 5"/>
          <p:cNvSpPr/>
          <p:nvPr/>
        </p:nvSpPr>
        <p:spPr>
          <a:xfrm>
            <a:off x="2646810" y="215169"/>
            <a:ext cx="3850408" cy="1107996"/>
          </a:xfrm>
          <a:prstGeom prst="rect">
            <a:avLst/>
          </a:prstGeom>
          <a:noFill/>
        </p:spPr>
        <p:txBody>
          <a:bodyPr wrap="none" lIns="91440" tIns="45720" rIns="91440" bIns="45720">
            <a:spAutoFit/>
          </a:bodyPr>
          <a:lstStyle/>
          <a:p>
            <a:pPr algn="ctr"/>
            <a:r>
              <a:rPr lang="en-US" sz="66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LOCATION</a:t>
            </a:r>
            <a:endParaRPr lang="en-US" sz="66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3428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97459" y="1147590"/>
            <a:ext cx="8580544" cy="3231654"/>
          </a:xfrm>
          <a:prstGeom prst="rect">
            <a:avLst/>
          </a:prstGeom>
          <a:solidFill>
            <a:schemeClr val="bg1">
              <a:alpha val="63000"/>
            </a:schemeClr>
          </a:solidFill>
        </p:spPr>
        <p:txBody>
          <a:bodyPr wrap="square">
            <a:spAutoFit/>
          </a:bodyPr>
          <a:lstStyle/>
          <a:p>
            <a:r>
              <a:rPr lang="en-US" sz="4400" b="1" dirty="0"/>
              <a:t>Don’t call us, and we won’t call you. </a:t>
            </a:r>
            <a:br>
              <a:rPr lang="en-US" sz="4400" b="1" dirty="0"/>
            </a:br>
            <a:r>
              <a:rPr lang="en-US" sz="3200" dirty="0"/>
              <a:t>Many millennials prefer to communicate by text, but some prefer email. It’s important for agents and customers to clarify upfront how they will communicate and how often, as well as how quickly they can expect a response.</a:t>
            </a:r>
          </a:p>
        </p:txBody>
      </p:sp>
    </p:spTree>
    <p:extLst>
      <p:ext uri="{BB962C8B-B14F-4D97-AF65-F5344CB8AC3E}">
        <p14:creationId xmlns:p14="http://schemas.microsoft.com/office/powerpoint/2010/main" val="15187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8558" cy="6858000"/>
          </a:xfrm>
          <a:prstGeom prst="rect">
            <a:avLst/>
          </a:prstGeom>
        </p:spPr>
      </p:pic>
      <p:sp>
        <p:nvSpPr>
          <p:cNvPr id="2" name="Rectangle 1"/>
          <p:cNvSpPr/>
          <p:nvPr/>
        </p:nvSpPr>
        <p:spPr>
          <a:xfrm>
            <a:off x="375398" y="290599"/>
            <a:ext cx="8365315" cy="6124753"/>
          </a:xfrm>
          <a:prstGeom prst="rect">
            <a:avLst/>
          </a:prstGeom>
          <a:solidFill>
            <a:schemeClr val="bg1">
              <a:alpha val="84000"/>
            </a:schemeClr>
          </a:solidFill>
        </p:spPr>
        <p:txBody>
          <a:bodyPr wrap="square">
            <a:spAutoFit/>
          </a:bodyPr>
          <a:lstStyle/>
          <a:p>
            <a:r>
              <a:rPr lang="en-US" sz="4000" b="1" dirty="0"/>
              <a:t>We’ve done our homework.</a:t>
            </a:r>
          </a:p>
          <a:p>
            <a:r>
              <a:rPr lang="en-US" sz="3200" dirty="0"/>
              <a:t>Millennials rarely need agents to find homes for them to see. They usually have their own list, and they’ve already researched comparable sales and chosen a neighborhood. “With millennials, we do not control information,” </a:t>
            </a:r>
            <a:br>
              <a:rPr lang="en-US" sz="3200" dirty="0"/>
            </a:br>
            <a:br>
              <a:rPr lang="en-US" sz="3200" dirty="0"/>
            </a:br>
            <a:r>
              <a:rPr lang="en-US" sz="3200" dirty="0"/>
              <a:t>“What they need is for us to interpret the information.” At times, that can mean demonstrating that the information is not accurate, but this generation may not simply take the agent’s word without proof and visuals.</a:t>
            </a:r>
          </a:p>
        </p:txBody>
      </p:sp>
    </p:spTree>
    <p:extLst>
      <p:ext uri="{BB962C8B-B14F-4D97-AF65-F5344CB8AC3E}">
        <p14:creationId xmlns:p14="http://schemas.microsoft.com/office/powerpoint/2010/main" val="23897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0" y="1320800"/>
            <a:ext cx="9144000" cy="5501980"/>
          </a:xfrm>
          <a:prstGeom prst="rect">
            <a:avLst/>
          </a:prstGeom>
        </p:spPr>
      </p:pic>
      <p:sp>
        <p:nvSpPr>
          <p:cNvPr id="3" name="Rectangle 2"/>
          <p:cNvSpPr/>
          <p:nvPr/>
        </p:nvSpPr>
        <p:spPr>
          <a:xfrm>
            <a:off x="205934" y="2312653"/>
            <a:ext cx="8752154" cy="4031873"/>
          </a:xfrm>
          <a:prstGeom prst="rect">
            <a:avLst/>
          </a:prstGeom>
        </p:spPr>
        <p:txBody>
          <a:bodyPr wrap="square">
            <a:spAutoFit/>
          </a:bodyPr>
          <a:lstStyle/>
          <a:p>
            <a:pPr marL="457200" indent="-457200">
              <a:buFont typeface="Arial"/>
              <a:buChar char="•"/>
            </a:pPr>
            <a:r>
              <a:rPr lang="en-US" sz="3200" b="1" dirty="0"/>
              <a:t>Fewer Millennials are married as they enter their prime spending years. They’re less likely to be married by the age of 32 (26%) than Gen X (36%) and Boomers (48%).</a:t>
            </a:r>
          </a:p>
          <a:p>
            <a:pPr marL="342900" indent="-342900">
              <a:buFont typeface="Arial"/>
              <a:buChar char="•"/>
            </a:pPr>
            <a:r>
              <a:rPr lang="en-US" sz="3200" b="1" dirty="0"/>
              <a:t>They’re characterized as well-educated, entrepreneurial, tech-savvy, idealistic, and hopeful.</a:t>
            </a:r>
          </a:p>
          <a:p>
            <a:pPr marL="342900" indent="-342900">
              <a:buFont typeface="Arial"/>
              <a:buChar char="•"/>
            </a:pPr>
            <a:r>
              <a:rPr lang="en-US" sz="3200" b="1" dirty="0"/>
              <a:t>They take on less debt.</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5" name="Rectangle 4"/>
          <p:cNvSpPr/>
          <p:nvPr/>
        </p:nvSpPr>
        <p:spPr>
          <a:xfrm>
            <a:off x="0" y="151574"/>
            <a:ext cx="9398001" cy="1938992"/>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Fly Solo Longer, Focusing on Education First</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3310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0" y="1320800"/>
            <a:ext cx="9144000" cy="5501980"/>
          </a:xfrm>
          <a:prstGeom prst="rect">
            <a:avLst/>
          </a:prstGeom>
        </p:spPr>
      </p:pic>
      <p:sp>
        <p:nvSpPr>
          <p:cNvPr id="3" name="Rectangle 2"/>
          <p:cNvSpPr/>
          <p:nvPr/>
        </p:nvSpPr>
        <p:spPr>
          <a:xfrm>
            <a:off x="240256" y="2189641"/>
            <a:ext cx="8649188" cy="4185761"/>
          </a:xfrm>
          <a:prstGeom prst="rect">
            <a:avLst/>
          </a:prstGeom>
        </p:spPr>
        <p:txBody>
          <a:bodyPr wrap="square">
            <a:spAutoFit/>
          </a:bodyPr>
          <a:lstStyle/>
          <a:p>
            <a:endParaRPr lang="en-US" sz="1000" b="1" dirty="0"/>
          </a:p>
          <a:p>
            <a:pPr marL="342900" indent="-342900">
              <a:buFont typeface="Arial"/>
              <a:buChar char="•"/>
            </a:pPr>
            <a:r>
              <a:rPr lang="en-US" sz="3200" b="1" dirty="0"/>
              <a:t>They grew up when both the divorce rate and poverty under the age of 6 peaked.</a:t>
            </a:r>
          </a:p>
          <a:p>
            <a:pPr marL="342900" indent="-342900">
              <a:buFont typeface="Arial"/>
              <a:buChar char="•"/>
            </a:pPr>
            <a:r>
              <a:rPr lang="en-US" sz="3200" b="1" dirty="0"/>
              <a:t>Many Millennials were raised by actively involved parents, who’ve been preparing them — and their resumes — for college since they were in preschool, moving to and attending the best schools and getting involved in scores of extracurricular activities.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6" name="Rectangle 5"/>
          <p:cNvSpPr/>
          <p:nvPr/>
        </p:nvSpPr>
        <p:spPr>
          <a:xfrm>
            <a:off x="0" y="151574"/>
            <a:ext cx="9398001" cy="1938992"/>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Fly Solo Longer, Focusing on Education First</a:t>
            </a:r>
            <a:endParaRPr lang="en-US" sz="6000" b="1" cap="none" dirty="0">
              <a:ln w="12700">
                <a:solidFill>
                  <a:schemeClr val="bg1">
                    <a:lumMod val="50000"/>
                  </a:schemeClr>
                </a:solidFill>
                <a:prstDash val="solid"/>
              </a:ln>
              <a:solidFill>
                <a:srgbClr val="5FCAF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8890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188" y="1300423"/>
            <a:ext cx="8283086" cy="4955203"/>
          </a:xfrm>
          <a:prstGeom prst="rect">
            <a:avLst/>
          </a:prstGeom>
        </p:spPr>
        <p:txBody>
          <a:bodyPr wrap="square">
            <a:spAutoFit/>
          </a:bodyPr>
          <a:lstStyle/>
          <a:p>
            <a:endParaRPr lang="en-US" sz="2800" dirty="0"/>
          </a:p>
          <a:p>
            <a:pPr marL="457200" indent="-457200">
              <a:buFont typeface="Arial"/>
              <a:buChar char="•"/>
            </a:pPr>
            <a:r>
              <a:rPr lang="en-US" sz="3200" b="1" dirty="0"/>
              <a:t>Millenials are more likely to live at home. During the 2008 financial crisis, more Millennials remained in their parents’ house longer.</a:t>
            </a:r>
          </a:p>
          <a:p>
            <a:pPr marL="457200" indent="-457200">
              <a:buFont typeface="Arial"/>
              <a:buChar char="•"/>
            </a:pPr>
            <a:r>
              <a:rPr lang="en-US" sz="3200" b="1" dirty="0"/>
              <a:t>In 2012, 40% of Millennial men (ages 18-31) lived at home and 26% of them lived in a multigenerational household. (The US Census counts young adults living in college dorms as living with their parents.)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pic>
        <p:nvPicPr>
          <p:cNvPr id="5" name="Picture 4" descr="people.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0" y="1371600"/>
            <a:ext cx="9144000" cy="5501980"/>
          </a:xfrm>
          <a:prstGeom prst="rect">
            <a:avLst/>
          </a:prstGeom>
        </p:spPr>
      </p:pic>
      <p:sp>
        <p:nvSpPr>
          <p:cNvPr id="6" name="Rectangle 5"/>
          <p:cNvSpPr/>
          <p:nvPr/>
        </p:nvSpPr>
        <p:spPr>
          <a:xfrm>
            <a:off x="0" y="17860"/>
            <a:ext cx="9144000" cy="1446550"/>
          </a:xfrm>
          <a:prstGeom prst="rect">
            <a:avLst/>
          </a:prstGeom>
          <a:noFill/>
        </p:spPr>
        <p:txBody>
          <a:bodyPr wrap="square" lIns="91440" tIns="45720" rIns="91440" bIns="45720">
            <a:spAutoFit/>
          </a:bodyPr>
          <a:lstStyle/>
          <a:p>
            <a:pPr algn="ctr"/>
            <a:r>
              <a:rPr lang="en-US" sz="4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Not Establishing </a:t>
            </a:r>
            <a:br>
              <a:rPr lang="en-US" sz="4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br>
            <a:r>
              <a:rPr lang="en-US" sz="4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Households in Their 20s, as Expected</a:t>
            </a:r>
          </a:p>
        </p:txBody>
      </p:sp>
    </p:spTree>
    <p:extLst>
      <p:ext uri="{BB962C8B-B14F-4D97-AF65-F5344CB8AC3E}">
        <p14:creationId xmlns:p14="http://schemas.microsoft.com/office/powerpoint/2010/main" val="277635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jpg"/>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0" y="1320800"/>
            <a:ext cx="9144000" cy="5501980"/>
          </a:xfrm>
          <a:prstGeom prst="rect">
            <a:avLst/>
          </a:prstGeom>
        </p:spPr>
      </p:pic>
      <p:sp>
        <p:nvSpPr>
          <p:cNvPr id="2" name="Rectangle 1"/>
          <p:cNvSpPr/>
          <p:nvPr/>
        </p:nvSpPr>
        <p:spPr>
          <a:xfrm>
            <a:off x="446188" y="2253171"/>
            <a:ext cx="8283086" cy="2492990"/>
          </a:xfrm>
          <a:prstGeom prst="rect">
            <a:avLst/>
          </a:prstGeom>
        </p:spPr>
        <p:txBody>
          <a:bodyPr wrap="square">
            <a:spAutoFit/>
          </a:bodyPr>
          <a:lstStyle/>
          <a:p>
            <a:endParaRPr lang="en-US" sz="2800" dirty="0"/>
          </a:p>
          <a:p>
            <a:pPr marL="457200" indent="-457200">
              <a:buFont typeface="Arial"/>
              <a:buChar char="•"/>
            </a:pPr>
            <a:r>
              <a:rPr lang="en-US" sz="3200" b="1" dirty="0"/>
              <a:t>According to the US Census Bureau, 15- to 34-year-olds comprise the smallest percentage of total home owners and renters.</a:t>
            </a:r>
          </a:p>
        </p:txBody>
      </p:sp>
      <p:sp>
        <p:nvSpPr>
          <p:cNvPr id="3" name="Rectangle 2"/>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5" name="Rectangle 4"/>
          <p:cNvSpPr/>
          <p:nvPr/>
        </p:nvSpPr>
        <p:spPr>
          <a:xfrm>
            <a:off x="0" y="17860"/>
            <a:ext cx="9144000" cy="1446550"/>
          </a:xfrm>
          <a:prstGeom prst="rect">
            <a:avLst/>
          </a:prstGeom>
          <a:noFill/>
        </p:spPr>
        <p:txBody>
          <a:bodyPr wrap="square" lIns="91440" tIns="45720" rIns="91440" bIns="45720">
            <a:spAutoFit/>
          </a:bodyPr>
          <a:lstStyle/>
          <a:p>
            <a:pPr algn="ctr"/>
            <a:r>
              <a:rPr lang="en-US" sz="4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Not Establishing </a:t>
            </a:r>
            <a:br>
              <a:rPr lang="en-US" sz="4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br>
            <a:r>
              <a:rPr lang="en-US" sz="4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Households in Their 20s, as Expected</a:t>
            </a:r>
          </a:p>
        </p:txBody>
      </p:sp>
    </p:spTree>
    <p:extLst>
      <p:ext uri="{BB962C8B-B14F-4D97-AF65-F5344CB8AC3E}">
        <p14:creationId xmlns:p14="http://schemas.microsoft.com/office/powerpoint/2010/main" val="9736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2325" y="3305029"/>
            <a:ext cx="5435300" cy="2290755"/>
          </a:xfrm>
          <a:prstGeom prst="rect">
            <a:avLst/>
          </a:prstGeom>
        </p:spPr>
        <p:txBody>
          <a:bodyPr lIns="0" tIns="0" rIns="0" bIns="0" rtlCol="0" anchor="t">
            <a:spAutoFit/>
          </a:bodyPr>
          <a:lstStyle/>
          <a:p>
            <a:pPr marL="302260" lvl="1" indent="-151130">
              <a:lnSpc>
                <a:spcPts val="1820"/>
              </a:lnSpc>
              <a:buFont typeface="Arial"/>
              <a:buChar char="•"/>
            </a:pPr>
            <a:r>
              <a:rPr lang="en-US" sz="1400" dirty="0">
                <a:solidFill>
                  <a:srgbClr val="9C182F"/>
                </a:solidFill>
                <a:latin typeface="Telegraf"/>
              </a:rPr>
              <a:t>No recruiting for employment opportunities by any person or by any real estate brokerage firm is allowed associated with or during this class.</a:t>
            </a:r>
          </a:p>
          <a:p>
            <a:pPr marL="302260" lvl="1" indent="-151130">
              <a:lnSpc>
                <a:spcPts val="1820"/>
              </a:lnSpc>
              <a:buFont typeface="Arial"/>
              <a:buChar char="•"/>
            </a:pPr>
            <a:r>
              <a:rPr lang="en-US" sz="1400" dirty="0">
                <a:solidFill>
                  <a:srgbClr val="9C182F"/>
                </a:solidFill>
                <a:latin typeface="Arimo"/>
              </a:rPr>
              <a:t>Any effort to recruit by anyone should be promptly reported to the instructor and/or school director or the Alabama Real Estate Commission.</a:t>
            </a:r>
            <a:endParaRPr lang="en-US" sz="1400" dirty="0">
              <a:solidFill>
                <a:srgbClr val="9C182F"/>
              </a:solidFill>
              <a:latin typeface="Arimo"/>
              <a:ea typeface="Arimo"/>
              <a:cs typeface="Arimo"/>
            </a:endParaRPr>
          </a:p>
          <a:p>
            <a:pPr marL="302260" lvl="1" indent="-151130">
              <a:lnSpc>
                <a:spcPts val="1820"/>
              </a:lnSpc>
              <a:buFont typeface="Arial"/>
              <a:buChar char="•"/>
            </a:pPr>
            <a:r>
              <a:rPr lang="en-US" sz="1400" dirty="0">
                <a:solidFill>
                  <a:srgbClr val="9C182F"/>
                </a:solidFill>
                <a:latin typeface="Arimo"/>
              </a:rPr>
              <a:t>Please turn all electronic devices to SILENT during the class.</a:t>
            </a:r>
            <a:endParaRPr lang="en-US" sz="1400" dirty="0">
              <a:solidFill>
                <a:srgbClr val="9C182F"/>
              </a:solidFill>
              <a:latin typeface="Arimo"/>
              <a:ea typeface="Arimo"/>
              <a:cs typeface="Arimo"/>
            </a:endParaRPr>
          </a:p>
          <a:p>
            <a:pPr marL="301943" lvl="1" indent="-151130">
              <a:lnSpc>
                <a:spcPts val="1820"/>
              </a:lnSpc>
              <a:buFont typeface="Arial"/>
              <a:buChar char="•"/>
            </a:pPr>
            <a:r>
              <a:rPr lang="en-US" sz="1400" dirty="0">
                <a:solidFill>
                  <a:srgbClr val="9C182F"/>
                </a:solidFill>
                <a:latin typeface="Arimo"/>
              </a:rPr>
              <a:t>Leaving the meeting for phone calls during the class will result in no CE credit being given.</a:t>
            </a:r>
            <a:endParaRPr lang="en-US" sz="1400" dirty="0">
              <a:solidFill>
                <a:srgbClr val="9C182F"/>
              </a:solidFill>
              <a:latin typeface="Arimo"/>
              <a:ea typeface="Arimo"/>
              <a:cs typeface="Arimo"/>
            </a:endParaRPr>
          </a:p>
          <a:p>
            <a:pPr marL="302260" lvl="1" indent="-151130">
              <a:lnSpc>
                <a:spcPts val="1820"/>
              </a:lnSpc>
              <a:buFont typeface="Arial"/>
              <a:buChar char="•"/>
            </a:pPr>
            <a:r>
              <a:rPr lang="en-US" sz="1375" dirty="0">
                <a:solidFill>
                  <a:srgbClr val="9C182F"/>
                </a:solidFill>
                <a:latin typeface="Telegraf"/>
              </a:rPr>
              <a:t>Questions regarding CE should be directed to the school.</a:t>
            </a:r>
          </a:p>
        </p:txBody>
      </p:sp>
      <p:grpSp>
        <p:nvGrpSpPr>
          <p:cNvPr id="3" name="Group 3"/>
          <p:cNvGrpSpPr/>
          <p:nvPr/>
        </p:nvGrpSpPr>
        <p:grpSpPr>
          <a:xfrm>
            <a:off x="1596749" y="2065283"/>
            <a:ext cx="5950502" cy="897907"/>
            <a:chOff x="0" y="0"/>
            <a:chExt cx="15317835" cy="2311400"/>
          </a:xfrm>
        </p:grpSpPr>
        <p:sp>
          <p:nvSpPr>
            <p:cNvPr id="4" name="Freeform 4"/>
            <p:cNvSpPr/>
            <p:nvPr/>
          </p:nvSpPr>
          <p:spPr>
            <a:xfrm>
              <a:off x="0" y="0"/>
              <a:ext cx="15317834" cy="2311400"/>
            </a:xfrm>
            <a:custGeom>
              <a:avLst/>
              <a:gdLst/>
              <a:ahLst/>
              <a:cxnLst/>
              <a:rect l="l" t="t" r="r" b="b"/>
              <a:pathLst>
                <a:path w="15317834" h="2311400">
                  <a:moveTo>
                    <a:pt x="15013034" y="0"/>
                  </a:moveTo>
                  <a:lnTo>
                    <a:pt x="304800" y="0"/>
                  </a:lnTo>
                  <a:cubicBezTo>
                    <a:pt x="135890" y="0"/>
                    <a:pt x="0" y="135890"/>
                    <a:pt x="0" y="304800"/>
                  </a:cubicBezTo>
                  <a:lnTo>
                    <a:pt x="0" y="2006600"/>
                  </a:lnTo>
                  <a:cubicBezTo>
                    <a:pt x="0" y="2175510"/>
                    <a:pt x="135890" y="2311400"/>
                    <a:pt x="304800" y="2311400"/>
                  </a:cubicBezTo>
                  <a:lnTo>
                    <a:pt x="15013034" y="2311400"/>
                  </a:lnTo>
                  <a:cubicBezTo>
                    <a:pt x="15181945" y="2311400"/>
                    <a:pt x="15317834" y="2175510"/>
                    <a:pt x="15317834" y="2006600"/>
                  </a:cubicBezTo>
                  <a:lnTo>
                    <a:pt x="15317834" y="304800"/>
                  </a:lnTo>
                  <a:cubicBezTo>
                    <a:pt x="15317834" y="135890"/>
                    <a:pt x="15181945" y="0"/>
                    <a:pt x="15013034" y="0"/>
                  </a:cubicBezTo>
                  <a:close/>
                </a:path>
              </a:pathLst>
            </a:custGeom>
            <a:solidFill>
              <a:srgbClr val="9C182F"/>
            </a:solidFill>
          </p:spPr>
        </p:sp>
      </p:grpSp>
      <p:sp>
        <p:nvSpPr>
          <p:cNvPr id="5" name="TextBox 5"/>
          <p:cNvSpPr txBox="1"/>
          <p:nvPr/>
        </p:nvSpPr>
        <p:spPr>
          <a:xfrm>
            <a:off x="1927412" y="2357382"/>
            <a:ext cx="5289177" cy="308739"/>
          </a:xfrm>
          <a:prstGeom prst="rect">
            <a:avLst/>
          </a:prstGeom>
        </p:spPr>
        <p:txBody>
          <a:bodyPr lIns="0" tIns="0" rIns="0" bIns="0" rtlCol="0" anchor="t">
            <a:spAutoFit/>
          </a:bodyPr>
          <a:lstStyle/>
          <a:p>
            <a:pPr algn="ctr">
              <a:lnSpc>
                <a:spcPts val="1200"/>
              </a:lnSpc>
            </a:pPr>
            <a:r>
              <a:rPr lang="en-US" sz="1200" dirty="0">
                <a:solidFill>
                  <a:srgbClr val="FFFFFF"/>
                </a:solidFill>
                <a:latin typeface="Calibri"/>
                <a:cs typeface="Calibri"/>
              </a:rPr>
              <a:t>This</a:t>
            </a:r>
            <a:r>
              <a:rPr lang="en-US" sz="1200" dirty="0">
                <a:solidFill>
                  <a:srgbClr val="FFFFFF"/>
                </a:solidFill>
                <a:ea typeface="+mn-lt"/>
                <a:cs typeface="+mn-lt"/>
              </a:rPr>
              <a:t> course has been approved by the Alabama Real Estate Commission through American Real Estate University for continuing education credit. </a:t>
            </a:r>
            <a:endParaRPr lang="en-US" sz="1200" dirty="0">
              <a:solidFill>
                <a:srgbClr val="FFFFFF"/>
              </a:solidFill>
              <a:latin typeface="Telegraf"/>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5885" y="2896306"/>
            <a:ext cx="2200470" cy="3168216"/>
          </a:xfrm>
          <a:prstGeom prst="rect">
            <a:avLst/>
          </a:prstGeom>
        </p:spPr>
      </p:pic>
      <p:grpSp>
        <p:nvGrpSpPr>
          <p:cNvPr id="7" name="Group 7"/>
          <p:cNvGrpSpPr/>
          <p:nvPr/>
        </p:nvGrpSpPr>
        <p:grpSpPr>
          <a:xfrm>
            <a:off x="1307610" y="1159648"/>
            <a:ext cx="6528781" cy="742381"/>
            <a:chOff x="0" y="-17041"/>
            <a:chExt cx="17410083" cy="1979680"/>
          </a:xfrm>
        </p:grpSpPr>
        <p:sp>
          <p:nvSpPr>
            <p:cNvPr id="8" name="TextBox 8"/>
            <p:cNvSpPr txBox="1"/>
            <p:nvPr/>
          </p:nvSpPr>
          <p:spPr>
            <a:xfrm>
              <a:off x="7131200" y="-17041"/>
              <a:ext cx="10278883" cy="1812459"/>
            </a:xfrm>
            <a:prstGeom prst="rect">
              <a:avLst/>
            </a:prstGeom>
          </p:spPr>
          <p:txBody>
            <a:bodyPr lIns="0" tIns="0" rIns="0" bIns="0" rtlCol="0" anchor="t">
              <a:spAutoFit/>
            </a:bodyPr>
            <a:lstStyle/>
            <a:p>
              <a:pPr>
                <a:lnSpc>
                  <a:spcPts val="5340"/>
                </a:lnSpc>
              </a:pPr>
              <a:r>
                <a:rPr lang="en-US" sz="4450">
                  <a:solidFill>
                    <a:srgbClr val="9C182F"/>
                  </a:solidFill>
                  <a:latin typeface="Telegraf Bold"/>
                </a:rPr>
                <a:t>School Policy</a:t>
              </a:r>
            </a:p>
          </p:txBody>
        </p:sp>
        <p:pic>
          <p:nvPicPr>
            <p:cNvPr id="9" name="Picture 9"/>
            <p:cNvPicPr>
              <a:picLocks noChangeAspect="1"/>
            </p:cNvPicPr>
            <p:nvPr/>
          </p:nvPicPr>
          <p:blipFill>
            <a:blip r:embed="rId4"/>
            <a:srcRect/>
            <a:stretch>
              <a:fillRect/>
            </a:stretch>
          </p:blipFill>
          <p:spPr>
            <a:xfrm>
              <a:off x="0" y="0"/>
              <a:ext cx="6666743" cy="1962639"/>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houettes-of-people-shopping_23-2147500798.jpeg"/>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0" y="651812"/>
            <a:ext cx="9144000" cy="7823200"/>
          </a:xfrm>
          <a:prstGeom prst="rect">
            <a:avLst/>
          </a:prstGeom>
        </p:spPr>
      </p:pic>
      <p:sp>
        <p:nvSpPr>
          <p:cNvPr id="4" name="Rectangle 3"/>
          <p:cNvSpPr/>
          <p:nvPr/>
        </p:nvSpPr>
        <p:spPr>
          <a:xfrm>
            <a:off x="457200" y="2139043"/>
            <a:ext cx="8229600" cy="3046988"/>
          </a:xfrm>
          <a:prstGeom prst="rect">
            <a:avLst/>
          </a:prstGeom>
        </p:spPr>
        <p:txBody>
          <a:bodyPr wrap="square">
            <a:spAutoFit/>
          </a:bodyPr>
          <a:lstStyle/>
          <a:p>
            <a:pPr marL="457200" indent="-457200">
              <a:buFont typeface="Arial"/>
              <a:buChar char="•"/>
            </a:pPr>
            <a:r>
              <a:rPr lang="en-US" sz="3200" b="1" dirty="0"/>
              <a:t>The more adventurous Millennials are less consistent than Boomers in where they shop, but they’ll pay extra for products they value. Rather than making a one-stop-shop, Gen Y will shop for basics at mass merchants and organic and specialty foods elsewhere.</a:t>
            </a:r>
          </a:p>
        </p:txBody>
      </p:sp>
      <p:sp>
        <p:nvSpPr>
          <p:cNvPr id="6" name="Rectangle 5"/>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7" name="Rectangle 6"/>
          <p:cNvSpPr/>
          <p:nvPr/>
        </p:nvSpPr>
        <p:spPr>
          <a:xfrm>
            <a:off x="0" y="0"/>
            <a:ext cx="9144000" cy="923330"/>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Shop Strategically</a:t>
            </a:r>
          </a:p>
        </p:txBody>
      </p:sp>
    </p:spTree>
    <p:extLst>
      <p:ext uri="{BB962C8B-B14F-4D97-AF65-F5344CB8AC3E}">
        <p14:creationId xmlns:p14="http://schemas.microsoft.com/office/powerpoint/2010/main" val="98476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houettes-of-people-shopping_23-2147500798.jpeg"/>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0" y="651812"/>
            <a:ext cx="9144000" cy="7823200"/>
          </a:xfrm>
          <a:prstGeom prst="rect">
            <a:avLst/>
          </a:prstGeom>
        </p:spPr>
      </p:pic>
      <p:sp>
        <p:nvSpPr>
          <p:cNvPr id="4" name="Rectangle 3"/>
          <p:cNvSpPr/>
          <p:nvPr/>
        </p:nvSpPr>
        <p:spPr>
          <a:xfrm>
            <a:off x="457200" y="2520043"/>
            <a:ext cx="8229600" cy="1569660"/>
          </a:xfrm>
          <a:prstGeom prst="rect">
            <a:avLst/>
          </a:prstGeom>
        </p:spPr>
        <p:txBody>
          <a:bodyPr wrap="square">
            <a:spAutoFit/>
          </a:bodyPr>
          <a:lstStyle/>
          <a:p>
            <a:pPr marL="457200" indent="-457200">
              <a:buFont typeface="Arial"/>
              <a:buChar char="•"/>
            </a:pPr>
            <a:r>
              <a:rPr lang="en-US" sz="3200" b="1" dirty="0"/>
              <a:t>Millennials, who have a penchant for unique items, tend to shop locally and from retailers with whom they can establish a relationship.</a:t>
            </a:r>
          </a:p>
        </p:txBody>
      </p:sp>
      <p:sp>
        <p:nvSpPr>
          <p:cNvPr id="6" name="Rectangle 5"/>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7" name="Rectangle 6"/>
          <p:cNvSpPr/>
          <p:nvPr/>
        </p:nvSpPr>
        <p:spPr>
          <a:xfrm>
            <a:off x="0" y="0"/>
            <a:ext cx="9144000" cy="923330"/>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Shop Strategically</a:t>
            </a:r>
          </a:p>
        </p:txBody>
      </p:sp>
    </p:spTree>
    <p:extLst>
      <p:ext uri="{BB962C8B-B14F-4D97-AF65-F5344CB8AC3E}">
        <p14:creationId xmlns:p14="http://schemas.microsoft.com/office/powerpoint/2010/main" val="274928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_1600_clr_11599.png"/>
          <p:cNvPicPr>
            <a:picLocks noChangeAspect="1"/>
          </p:cNvPicPr>
          <p:nvPr/>
        </p:nvPicPr>
        <p:blipFill>
          <a:blip r:embed="rId2">
            <a:alphaModFix amt="42000"/>
            <a:extLst>
              <a:ext uri="{28A0092B-C50C-407E-A947-70E740481C1C}">
                <a14:useLocalDpi xmlns:a14="http://schemas.microsoft.com/office/drawing/2010/main" val="0"/>
              </a:ext>
            </a:extLst>
          </a:blip>
          <a:stretch>
            <a:fillRect/>
          </a:stretch>
        </p:blipFill>
        <p:spPr>
          <a:xfrm>
            <a:off x="3695700" y="1460500"/>
            <a:ext cx="6858000" cy="6858000"/>
          </a:xfrm>
          <a:prstGeom prst="rect">
            <a:avLst/>
          </a:prstGeom>
        </p:spPr>
      </p:pic>
      <p:sp>
        <p:nvSpPr>
          <p:cNvPr id="3" name="Rectangle 2"/>
          <p:cNvSpPr/>
          <p:nvPr/>
        </p:nvSpPr>
        <p:spPr>
          <a:xfrm>
            <a:off x="400425" y="1211644"/>
            <a:ext cx="8466137" cy="5078314"/>
          </a:xfrm>
          <a:prstGeom prst="rect">
            <a:avLst/>
          </a:prstGeom>
        </p:spPr>
        <p:txBody>
          <a:bodyPr wrap="square">
            <a:spAutoFit/>
          </a:bodyPr>
          <a:lstStyle/>
          <a:p>
            <a:pPr marL="285750" indent="-285750">
              <a:buFont typeface="Arial"/>
              <a:buChar char="•"/>
            </a:pPr>
            <a:r>
              <a:rPr lang="en-US" sz="3600" b="1" dirty="0">
                <a:effectLst>
                  <a:outerShdw blurRad="50800" dist="38100" dir="2700000" algn="tl" rotWithShape="0">
                    <a:prstClr val="black">
                      <a:alpha val="40000"/>
                    </a:prstClr>
                  </a:outerShdw>
                </a:effectLst>
              </a:rPr>
              <a:t>Globalization at the turn of the century helped to expose Millennials to the world.</a:t>
            </a:r>
            <a:br>
              <a:rPr lang="en-US" sz="3600" b="1" dirty="0">
                <a:effectLst>
                  <a:outerShdw blurRad="50800" dist="38100" dir="2700000" algn="tl" rotWithShape="0">
                    <a:prstClr val="black">
                      <a:alpha val="40000"/>
                    </a:prstClr>
                  </a:outerShdw>
                </a:effectLst>
              </a:rPr>
            </a:br>
            <a:endParaRPr lang="en-US" sz="3600" b="1" dirty="0">
              <a:effectLst>
                <a:outerShdw blurRad="50800" dist="38100" dir="2700000" algn="tl" rotWithShape="0">
                  <a:prstClr val="black">
                    <a:alpha val="40000"/>
                  </a:prstClr>
                </a:outerShdw>
              </a:effectLst>
            </a:endParaRPr>
          </a:p>
          <a:p>
            <a:pPr marL="285750" indent="-285750">
              <a:buFont typeface="Arial"/>
              <a:buChar char="•"/>
            </a:pPr>
            <a:r>
              <a:rPr lang="en-US" sz="3600" b="1" dirty="0">
                <a:effectLst>
                  <a:outerShdw blurRad="50800" dist="38100" dir="2700000" algn="tl" rotWithShape="0">
                    <a:prstClr val="black">
                      <a:alpha val="40000"/>
                    </a:prstClr>
                  </a:outerShdw>
                </a:effectLst>
              </a:rPr>
              <a:t>Having the world open to them via cable and the Internet, Millennials feel a responsibility to take care of it — and in turn hold companies and institutions to the same standards.</a:t>
            </a:r>
          </a:p>
        </p:txBody>
      </p:sp>
      <p:sp>
        <p:nvSpPr>
          <p:cNvPr id="6" name="Rectangle 5"/>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7" name="Rectangle 6"/>
          <p:cNvSpPr/>
          <p:nvPr/>
        </p:nvSpPr>
        <p:spPr>
          <a:xfrm>
            <a:off x="0" y="0"/>
            <a:ext cx="9144000" cy="1015663"/>
          </a:xfrm>
          <a:prstGeom prst="rect">
            <a:avLst/>
          </a:prstGeom>
          <a:noFill/>
        </p:spPr>
        <p:txBody>
          <a:bodyPr wrap="square" lIns="91440" tIns="45720" rIns="91440" bIns="45720">
            <a:spAutoFit/>
          </a:bodyPr>
          <a:lstStyle/>
          <a:p>
            <a:pPr algn="ctr"/>
            <a:r>
              <a:rPr lang="en-US" sz="6000" b="1" spc="3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Socially Conscious</a:t>
            </a:r>
          </a:p>
        </p:txBody>
      </p:sp>
    </p:spTree>
    <p:extLst>
      <p:ext uri="{BB962C8B-B14F-4D97-AF65-F5344CB8AC3E}">
        <p14:creationId xmlns:p14="http://schemas.microsoft.com/office/powerpoint/2010/main" val="280945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eet_birdie_flying_between_phones_500_clr_9168.gif"/>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28815" y="1635390"/>
            <a:ext cx="8457985" cy="5413110"/>
          </a:xfrm>
          <a:prstGeom prst="rect">
            <a:avLst/>
          </a:prstGeom>
        </p:spPr>
      </p:pic>
      <p:sp>
        <p:nvSpPr>
          <p:cNvPr id="2" name="Rectangle 1"/>
          <p:cNvSpPr/>
          <p:nvPr/>
        </p:nvSpPr>
        <p:spPr>
          <a:xfrm>
            <a:off x="228815" y="0"/>
            <a:ext cx="8637747" cy="984885"/>
          </a:xfrm>
          <a:prstGeom prst="rect">
            <a:avLst/>
          </a:prstGeom>
        </p:spPr>
        <p:txBody>
          <a:bodyPr wrap="square">
            <a:spAutoFit/>
          </a:bodyPr>
          <a:lstStyle/>
          <a:p>
            <a:pPr algn="ctr"/>
            <a:r>
              <a:rPr lang="en-US" sz="58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Social Media Powerhouses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5" name="Rectangle 4"/>
          <p:cNvSpPr/>
          <p:nvPr/>
        </p:nvSpPr>
        <p:spPr>
          <a:xfrm>
            <a:off x="377544" y="1676470"/>
            <a:ext cx="8489018" cy="4524316"/>
          </a:xfrm>
          <a:prstGeom prst="rect">
            <a:avLst/>
          </a:prstGeom>
        </p:spPr>
        <p:txBody>
          <a:bodyPr wrap="square">
            <a:spAutoFit/>
          </a:bodyPr>
          <a:lstStyle/>
          <a:p>
            <a:pPr marL="285750" indent="-285750">
              <a:buFont typeface="Arial"/>
              <a:buChar char="•"/>
            </a:pPr>
            <a:r>
              <a:rPr lang="en-US" sz="3600" b="1" dirty="0"/>
              <a:t>This tech-focused group, which has enjoyed instant access, expects to be catered to by big companies.</a:t>
            </a:r>
          </a:p>
          <a:p>
            <a:pPr marL="285750" indent="-285750">
              <a:buFont typeface="Arial"/>
              <a:buChar char="•"/>
            </a:pPr>
            <a:r>
              <a:rPr lang="en-US" sz="3600" b="1" dirty="0"/>
              <a:t>A thumb culture was born during Millennials’ earliest years of video gaming, emailing, and texting.</a:t>
            </a:r>
          </a:p>
          <a:p>
            <a:pPr marL="285750" indent="-285750">
              <a:buFont typeface="Arial"/>
              <a:buChar char="•"/>
            </a:pPr>
            <a:r>
              <a:rPr lang="en-US" sz="3600" b="1" dirty="0"/>
              <a:t>81% of Millennials are on Facebook, according to Pew reports.</a:t>
            </a:r>
          </a:p>
        </p:txBody>
      </p:sp>
    </p:spTree>
    <p:extLst>
      <p:ext uri="{BB962C8B-B14F-4D97-AF65-F5344CB8AC3E}">
        <p14:creationId xmlns:p14="http://schemas.microsoft.com/office/powerpoint/2010/main" val="32882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eet_birdie_flying_between_phones_500_clr_9168.gif"/>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28815" y="1635390"/>
            <a:ext cx="8457985" cy="541311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3" name="Rectangle 2"/>
          <p:cNvSpPr/>
          <p:nvPr/>
        </p:nvSpPr>
        <p:spPr>
          <a:xfrm>
            <a:off x="352516" y="1875999"/>
            <a:ext cx="8651784" cy="4154983"/>
          </a:xfrm>
          <a:prstGeom prst="rect">
            <a:avLst/>
          </a:prstGeom>
        </p:spPr>
        <p:txBody>
          <a:bodyPr wrap="square">
            <a:spAutoFit/>
          </a:bodyPr>
          <a:lstStyle/>
          <a:p>
            <a:pPr marL="285750" indent="-285750">
              <a:buFont typeface="Arial"/>
              <a:buChar char="•"/>
            </a:pPr>
            <a:r>
              <a:rPr lang="en-US" sz="3600" b="1" dirty="0"/>
              <a:t>They’re savvy web researchers and love to comparison-shop.</a:t>
            </a:r>
          </a:p>
          <a:p>
            <a:pPr marL="285750" indent="-285750">
              <a:buFont typeface="Arial"/>
              <a:buChar char="•"/>
            </a:pPr>
            <a:r>
              <a:rPr lang="en-US" sz="3600" b="1" dirty="0"/>
              <a:t>They’re more likely to use text messaging, social media, instant messaging, and blogging to communicate with others about a service, product, or brand </a:t>
            </a:r>
            <a:r>
              <a:rPr lang="en-US" sz="2400" b="1" dirty="0"/>
              <a:t>(Goldman Sachs’ Proper Insights &amp; Analytics for the Media Behavior and Influence Study).</a:t>
            </a:r>
          </a:p>
        </p:txBody>
      </p:sp>
      <p:sp>
        <p:nvSpPr>
          <p:cNvPr id="7" name="Rectangle 6"/>
          <p:cNvSpPr/>
          <p:nvPr/>
        </p:nvSpPr>
        <p:spPr>
          <a:xfrm>
            <a:off x="228815" y="0"/>
            <a:ext cx="8637747" cy="984885"/>
          </a:xfrm>
          <a:prstGeom prst="rect">
            <a:avLst/>
          </a:prstGeom>
        </p:spPr>
        <p:txBody>
          <a:bodyPr wrap="square">
            <a:spAutoFit/>
          </a:bodyPr>
          <a:lstStyle/>
          <a:p>
            <a:pPr algn="ctr"/>
            <a:r>
              <a:rPr lang="en-US" sz="58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Social Media Powerhouses</a:t>
            </a:r>
          </a:p>
        </p:txBody>
      </p:sp>
    </p:spTree>
    <p:extLst>
      <p:ext uri="{BB962C8B-B14F-4D97-AF65-F5344CB8AC3E}">
        <p14:creationId xmlns:p14="http://schemas.microsoft.com/office/powerpoint/2010/main" val="14937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eet_birdie_flying_between_phones_500_clr_9168.gif"/>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28815" y="1635390"/>
            <a:ext cx="8457985" cy="541311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3" name="Rectangle 2"/>
          <p:cNvSpPr/>
          <p:nvPr/>
        </p:nvSpPr>
        <p:spPr>
          <a:xfrm>
            <a:off x="352516" y="2764999"/>
            <a:ext cx="8651784" cy="1200329"/>
          </a:xfrm>
          <a:prstGeom prst="rect">
            <a:avLst/>
          </a:prstGeom>
        </p:spPr>
        <p:txBody>
          <a:bodyPr wrap="square">
            <a:spAutoFit/>
          </a:bodyPr>
          <a:lstStyle/>
          <a:p>
            <a:pPr marL="285750" indent="-285750">
              <a:buFont typeface="Arial"/>
              <a:buChar char="•"/>
            </a:pPr>
            <a:r>
              <a:rPr lang="en-US" sz="3600" b="1" dirty="0"/>
              <a:t>60% of Millennials actively rate products online vs. 46% of other generations.</a:t>
            </a:r>
          </a:p>
        </p:txBody>
      </p:sp>
      <p:sp>
        <p:nvSpPr>
          <p:cNvPr id="7" name="Rectangle 6"/>
          <p:cNvSpPr/>
          <p:nvPr/>
        </p:nvSpPr>
        <p:spPr>
          <a:xfrm>
            <a:off x="228815" y="0"/>
            <a:ext cx="8637747" cy="984885"/>
          </a:xfrm>
          <a:prstGeom prst="rect">
            <a:avLst/>
          </a:prstGeom>
        </p:spPr>
        <p:txBody>
          <a:bodyPr wrap="square">
            <a:spAutoFit/>
          </a:bodyPr>
          <a:lstStyle/>
          <a:p>
            <a:pPr algn="ctr"/>
            <a:r>
              <a:rPr lang="en-US" sz="58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Social Media Powerhouses</a:t>
            </a:r>
          </a:p>
        </p:txBody>
      </p:sp>
    </p:spTree>
    <p:extLst>
      <p:ext uri="{BB962C8B-B14F-4D97-AF65-F5344CB8AC3E}">
        <p14:creationId xmlns:p14="http://schemas.microsoft.com/office/powerpoint/2010/main" val="97067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xury-car-rental-m1avz3yua2l2c7xypn1ku3lhxbzcwfm1ar6wwriadc.png"/>
          <p:cNvPicPr>
            <a:picLocks noChangeAspect="1"/>
          </p:cNvPicPr>
          <p:nvPr/>
        </p:nvPicPr>
        <p:blipFill>
          <a:blip r:embed="rId2">
            <a:alphaModFix amt="48000"/>
            <a:extLst>
              <a:ext uri="{28A0092B-C50C-407E-A947-70E740481C1C}">
                <a14:useLocalDpi xmlns:a14="http://schemas.microsoft.com/office/drawing/2010/main" val="0"/>
              </a:ext>
            </a:extLst>
          </a:blip>
          <a:stretch>
            <a:fillRect/>
          </a:stretch>
        </p:blipFill>
        <p:spPr>
          <a:xfrm>
            <a:off x="1866900" y="3860800"/>
            <a:ext cx="8128000" cy="3302000"/>
          </a:xfrm>
          <a:prstGeom prst="rect">
            <a:avLst/>
          </a:prstGeom>
        </p:spPr>
      </p:pic>
      <p:sp>
        <p:nvSpPr>
          <p:cNvPr id="2" name="Rectangle 1"/>
          <p:cNvSpPr/>
          <p:nvPr/>
        </p:nvSpPr>
        <p:spPr>
          <a:xfrm>
            <a:off x="228815" y="166458"/>
            <a:ext cx="8637747" cy="1754327"/>
          </a:xfrm>
          <a:prstGeom prst="rect">
            <a:avLst/>
          </a:prstGeom>
        </p:spPr>
        <p:txBody>
          <a:bodyPr wrap="square">
            <a:spAutoFit/>
          </a:bodyPr>
          <a:lstStyle/>
          <a:p>
            <a:pPr algn="ctr"/>
            <a: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Don’t Chase </a:t>
            </a:r>
            <a:b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br>
            <a: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after Status Symbols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5" name="Rectangle 4"/>
          <p:cNvSpPr/>
          <p:nvPr/>
        </p:nvSpPr>
        <p:spPr>
          <a:xfrm>
            <a:off x="524128" y="2337306"/>
            <a:ext cx="8342434" cy="3046988"/>
          </a:xfrm>
          <a:prstGeom prst="rect">
            <a:avLst/>
          </a:prstGeom>
        </p:spPr>
        <p:txBody>
          <a:bodyPr wrap="square">
            <a:spAutoFit/>
          </a:bodyPr>
          <a:lstStyle/>
          <a:p>
            <a:pPr marL="285750" indent="-285750">
              <a:buFont typeface="Arial"/>
              <a:buChar char="•"/>
            </a:pPr>
            <a:r>
              <a:rPr lang="en-US" sz="3200" b="1" dirty="0"/>
              <a:t>Many don’t chase after traditional status and wealth symbols.</a:t>
            </a:r>
            <a:br>
              <a:rPr lang="en-US" sz="3200" b="1" dirty="0"/>
            </a:br>
            <a:endParaRPr lang="en-US" sz="3200" b="1" dirty="0"/>
          </a:p>
          <a:p>
            <a:pPr marL="285750" indent="-285750">
              <a:buFont typeface="Arial"/>
              <a:buChar char="•"/>
            </a:pPr>
            <a:r>
              <a:rPr lang="en-US" sz="3200" b="1" dirty="0"/>
              <a:t>64% of Millennials would rather make $40,000/year at a job they love than $100,000/year at a job they think is boring.</a:t>
            </a:r>
          </a:p>
        </p:txBody>
      </p:sp>
    </p:spTree>
    <p:extLst>
      <p:ext uri="{BB962C8B-B14F-4D97-AF65-F5344CB8AC3E}">
        <p14:creationId xmlns:p14="http://schemas.microsoft.com/office/powerpoint/2010/main" val="324172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xury-car-rental-m1avz3yua2l2c7xypn1ku3lhxbzcwfm1ar6wwriadc.png"/>
          <p:cNvPicPr>
            <a:picLocks noChangeAspect="1"/>
          </p:cNvPicPr>
          <p:nvPr/>
        </p:nvPicPr>
        <p:blipFill>
          <a:blip r:embed="rId2">
            <a:alphaModFix amt="48000"/>
            <a:extLst>
              <a:ext uri="{28A0092B-C50C-407E-A947-70E740481C1C}">
                <a14:useLocalDpi xmlns:a14="http://schemas.microsoft.com/office/drawing/2010/main" val="0"/>
              </a:ext>
            </a:extLst>
          </a:blip>
          <a:stretch>
            <a:fillRect/>
          </a:stretch>
        </p:blipFill>
        <p:spPr>
          <a:xfrm>
            <a:off x="1866900" y="3860800"/>
            <a:ext cx="8128000" cy="3302000"/>
          </a:xfrm>
          <a:prstGeom prst="rect">
            <a:avLst/>
          </a:prstGeom>
        </p:spPr>
      </p:pic>
      <p:sp>
        <p:nvSpPr>
          <p:cNvPr id="2" name="Rectangle 1"/>
          <p:cNvSpPr/>
          <p:nvPr/>
        </p:nvSpPr>
        <p:spPr>
          <a:xfrm>
            <a:off x="228815" y="166458"/>
            <a:ext cx="8637747" cy="1754327"/>
          </a:xfrm>
          <a:prstGeom prst="rect">
            <a:avLst/>
          </a:prstGeom>
        </p:spPr>
        <p:txBody>
          <a:bodyPr wrap="square">
            <a:spAutoFit/>
          </a:bodyPr>
          <a:lstStyle/>
          <a:p>
            <a:pPr algn="ctr"/>
            <a: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Millennials Don’t Chase </a:t>
            </a:r>
            <a:b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br>
            <a:r>
              <a:rPr lang="en-US" sz="5400" b="1"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after Status Symbols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Understanding the Millennial Mindset by Catherine Colbert | Dun &amp; Bradstreet Editor</a:t>
            </a:r>
          </a:p>
        </p:txBody>
      </p:sp>
      <p:sp>
        <p:nvSpPr>
          <p:cNvPr id="5" name="Rectangle 4"/>
          <p:cNvSpPr/>
          <p:nvPr/>
        </p:nvSpPr>
        <p:spPr>
          <a:xfrm>
            <a:off x="524128" y="2880544"/>
            <a:ext cx="8342434" cy="1077218"/>
          </a:xfrm>
          <a:prstGeom prst="rect">
            <a:avLst/>
          </a:prstGeom>
        </p:spPr>
        <p:txBody>
          <a:bodyPr wrap="square">
            <a:spAutoFit/>
          </a:bodyPr>
          <a:lstStyle/>
          <a:p>
            <a:pPr marL="285750" indent="-285750">
              <a:buFont typeface="Arial"/>
              <a:buChar char="•"/>
            </a:pPr>
            <a:r>
              <a:rPr lang="en-US" sz="3200" b="1" dirty="0"/>
              <a:t>Millennials don’t care about driving or owning luxury cars.</a:t>
            </a:r>
          </a:p>
        </p:txBody>
      </p:sp>
    </p:spTree>
    <p:extLst>
      <p:ext uri="{BB962C8B-B14F-4D97-AF65-F5344CB8AC3E}">
        <p14:creationId xmlns:p14="http://schemas.microsoft.com/office/powerpoint/2010/main" val="148380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
        <p:nvSpPr>
          <p:cNvPr id="6" name="Rectangle 5"/>
          <p:cNvSpPr/>
          <p:nvPr/>
        </p:nvSpPr>
        <p:spPr>
          <a:xfrm>
            <a:off x="480510" y="1921336"/>
            <a:ext cx="8225882" cy="2862322"/>
          </a:xfrm>
          <a:prstGeom prst="rect">
            <a:avLst/>
          </a:prstGeom>
        </p:spPr>
        <p:txBody>
          <a:bodyPr wrap="square">
            <a:spAutoFit/>
          </a:bodyPr>
          <a:lstStyle/>
          <a:p>
            <a:pPr algn="ctr"/>
            <a:r>
              <a:rPr lang="en-US" sz="6000" b="1" dirty="0"/>
              <a:t>8 Atlanta millennials on generational stereotypes and gentrification.</a:t>
            </a:r>
          </a:p>
        </p:txBody>
      </p:sp>
      <p:sp>
        <p:nvSpPr>
          <p:cNvPr id="5" name="Rectangle 4"/>
          <p:cNvSpPr/>
          <p:nvPr/>
        </p:nvSpPr>
        <p:spPr>
          <a:xfrm>
            <a:off x="8212016" y="6211669"/>
            <a:ext cx="931984" cy="646331"/>
          </a:xfrm>
          <a:prstGeom prst="rect">
            <a:avLst/>
          </a:prstGeom>
        </p:spPr>
        <p:txBody>
          <a:bodyPr wrap="square">
            <a:spAutoFit/>
          </a:bodyPr>
          <a:lstStyle/>
          <a:p>
            <a:pPr algn="ctr"/>
            <a:r>
              <a:rPr lang="en-US" sz="3600" b="1" spc="300" dirty="0">
                <a:solidFill>
                  <a:srgbClr val="5FCAF4"/>
                </a:solidFill>
                <a:effectLst>
                  <a:outerShdw blurRad="50800" dist="38100" dir="2700000" algn="tl" rotWithShape="0">
                    <a:prstClr val="black">
                      <a:alpha val="40000"/>
                    </a:prstClr>
                  </a:outerShdw>
                </a:effectLst>
              </a:rPr>
              <a:t>2</a:t>
            </a:r>
          </a:p>
        </p:txBody>
      </p:sp>
    </p:spTree>
    <p:extLst>
      <p:ext uri="{BB962C8B-B14F-4D97-AF65-F5344CB8AC3E}">
        <p14:creationId xmlns:p14="http://schemas.microsoft.com/office/powerpoint/2010/main" val="617899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descr="0216_millennials09_jmeister_oneuseonly-370x5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36" y="1059610"/>
            <a:ext cx="2870764" cy="4686300"/>
          </a:xfrm>
          <a:prstGeom prst="rect">
            <a:avLst/>
          </a:prstGeom>
        </p:spPr>
      </p:pic>
      <p:sp>
        <p:nvSpPr>
          <p:cNvPr id="3" name="Rectangle 2"/>
          <p:cNvSpPr/>
          <p:nvPr/>
        </p:nvSpPr>
        <p:spPr>
          <a:xfrm>
            <a:off x="4102100" y="906627"/>
            <a:ext cx="4673600" cy="5262980"/>
          </a:xfrm>
          <a:prstGeom prst="rect">
            <a:avLst/>
          </a:prstGeom>
        </p:spPr>
        <p:txBody>
          <a:bodyPr wrap="square">
            <a:spAutoFit/>
          </a:bodyPr>
          <a:lstStyle/>
          <a:p>
            <a:r>
              <a:rPr lang="en-US" sz="2800" b="1" dirty="0"/>
              <a:t>Gerald Carter</a:t>
            </a:r>
          </a:p>
          <a:p>
            <a:r>
              <a:rPr lang="en-US" sz="2800" b="1" dirty="0"/>
              <a:t>Age 29</a:t>
            </a:r>
          </a:p>
          <a:p>
            <a:r>
              <a:rPr lang="en-US" sz="2800" b="1" dirty="0"/>
              <a:t>Occupation </a:t>
            </a:r>
            <a:br>
              <a:rPr lang="en-US" sz="2800" b="1" dirty="0"/>
            </a:br>
            <a:r>
              <a:rPr lang="en-US" sz="2800" b="1" dirty="0"/>
              <a:t>Electrical engineer, Georgia Transmission Corporation</a:t>
            </a:r>
          </a:p>
          <a:p>
            <a:r>
              <a:rPr lang="en-US" sz="2800" b="1" dirty="0"/>
              <a:t>Education </a:t>
            </a:r>
            <a:br>
              <a:rPr lang="en-US" sz="2800" b="1" dirty="0"/>
            </a:br>
            <a:r>
              <a:rPr lang="en-US" sz="2800" b="1" dirty="0"/>
              <a:t>BS, Tuskegee University; MBA, University of Georgia</a:t>
            </a:r>
          </a:p>
          <a:p>
            <a:r>
              <a:rPr lang="en-US" sz="2800" b="1" dirty="0"/>
              <a:t>Hometown </a:t>
            </a:r>
            <a:br>
              <a:rPr lang="en-US" sz="2800" b="1" dirty="0"/>
            </a:br>
            <a:r>
              <a:rPr lang="en-US" sz="2800" b="1" dirty="0"/>
              <a:t>Atlanta</a:t>
            </a:r>
          </a:p>
          <a:p>
            <a:r>
              <a:rPr lang="en-US" sz="2800" b="1" dirty="0"/>
              <a:t>Current neighborhood </a:t>
            </a:r>
            <a:br>
              <a:rPr lang="en-US" sz="2800" b="1" dirty="0"/>
            </a:br>
            <a:r>
              <a:rPr lang="en-US" sz="2800" b="1" dirty="0"/>
              <a:t>Tucker </a:t>
            </a:r>
          </a:p>
        </p:txBody>
      </p:sp>
      <p:pic>
        <p:nvPicPr>
          <p:cNvPr id="7" name="Picture 6"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482600"/>
            <a:ext cx="6350000" cy="5791200"/>
          </a:xfrm>
          <a:prstGeom prst="rect">
            <a:avLst/>
          </a:prstGeom>
        </p:spPr>
      </p:pic>
    </p:spTree>
    <p:extLst>
      <p:ext uri="{BB962C8B-B14F-4D97-AF65-F5344CB8AC3E}">
        <p14:creationId xmlns:p14="http://schemas.microsoft.com/office/powerpoint/2010/main" val="3834111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7071" y="1725559"/>
            <a:ext cx="7253096" cy="3760842"/>
            <a:chOff x="0" y="0"/>
            <a:chExt cx="2989952" cy="1550336"/>
          </a:xfrm>
        </p:grpSpPr>
        <p:sp>
          <p:nvSpPr>
            <p:cNvPr id="3" name="Freeform 3"/>
            <p:cNvSpPr/>
            <p:nvPr/>
          </p:nvSpPr>
          <p:spPr>
            <a:xfrm>
              <a:off x="16510" y="11430"/>
              <a:ext cx="2959472" cy="1526206"/>
            </a:xfrm>
            <a:custGeom>
              <a:avLst/>
              <a:gdLst/>
              <a:ahLst/>
              <a:cxnLst/>
              <a:rect l="l" t="t" r="r" b="b"/>
              <a:pathLst>
                <a:path w="2959472" h="1526206">
                  <a:moveTo>
                    <a:pt x="1270" y="0"/>
                  </a:moveTo>
                  <a:lnTo>
                    <a:pt x="2959472" y="15240"/>
                  </a:lnTo>
                  <a:lnTo>
                    <a:pt x="2927722" y="1526206"/>
                  </a:lnTo>
                  <a:lnTo>
                    <a:pt x="1068831" y="1526206"/>
                  </a:lnTo>
                  <a:lnTo>
                    <a:pt x="0" y="1499536"/>
                  </a:lnTo>
                  <a:lnTo>
                    <a:pt x="11430" y="499240"/>
                  </a:lnTo>
                  <a:close/>
                </a:path>
              </a:pathLst>
            </a:custGeom>
            <a:solidFill>
              <a:srgbClr val="FAFAFA"/>
            </a:solidFill>
          </p:spPr>
        </p:sp>
        <p:sp>
          <p:nvSpPr>
            <p:cNvPr id="4" name="Freeform 4"/>
            <p:cNvSpPr/>
            <p:nvPr/>
          </p:nvSpPr>
          <p:spPr>
            <a:xfrm>
              <a:off x="0" y="-1270"/>
              <a:ext cx="2988682" cy="1551606"/>
            </a:xfrm>
            <a:custGeom>
              <a:avLst/>
              <a:gdLst/>
              <a:ahLst/>
              <a:cxnLst/>
              <a:rect l="l" t="t" r="r" b="b"/>
              <a:pathLst>
                <a:path w="2988682" h="1551606">
                  <a:moveTo>
                    <a:pt x="2954392" y="1526206"/>
                  </a:moveTo>
                  <a:cubicBezTo>
                    <a:pt x="2951852" y="1530016"/>
                    <a:pt x="2948042" y="1535096"/>
                    <a:pt x="2944232" y="1538906"/>
                  </a:cubicBezTo>
                  <a:cubicBezTo>
                    <a:pt x="2940422" y="1541446"/>
                    <a:pt x="2935342" y="1543986"/>
                    <a:pt x="2931532" y="1543986"/>
                  </a:cubicBezTo>
                  <a:cubicBezTo>
                    <a:pt x="2828278" y="1542716"/>
                    <a:pt x="2703287" y="1549066"/>
                    <a:pt x="2575980" y="1551606"/>
                  </a:cubicBezTo>
                  <a:cubicBezTo>
                    <a:pt x="2536631" y="1551606"/>
                    <a:pt x="2494967" y="1550336"/>
                    <a:pt x="2455618" y="1550336"/>
                  </a:cubicBezTo>
                  <a:cubicBezTo>
                    <a:pt x="2367661" y="1549066"/>
                    <a:pt x="2279704" y="1547796"/>
                    <a:pt x="2191747" y="1547796"/>
                  </a:cubicBezTo>
                  <a:lnTo>
                    <a:pt x="1904729" y="1547796"/>
                  </a:lnTo>
                  <a:cubicBezTo>
                    <a:pt x="1839919" y="1547796"/>
                    <a:pt x="1777423" y="1546526"/>
                    <a:pt x="1712613" y="1546526"/>
                  </a:cubicBezTo>
                  <a:cubicBezTo>
                    <a:pt x="1657061" y="1546526"/>
                    <a:pt x="1599195" y="1546526"/>
                    <a:pt x="1543643" y="1547796"/>
                  </a:cubicBezTo>
                  <a:lnTo>
                    <a:pt x="1508923" y="1547796"/>
                  </a:lnTo>
                  <a:cubicBezTo>
                    <a:pt x="1427910" y="1546526"/>
                    <a:pt x="525193" y="1545256"/>
                    <a:pt x="444180" y="1542716"/>
                  </a:cubicBezTo>
                  <a:cubicBezTo>
                    <a:pt x="395572" y="1541446"/>
                    <a:pt x="346965" y="1536366"/>
                    <a:pt x="298357" y="1533826"/>
                  </a:cubicBezTo>
                  <a:cubicBezTo>
                    <a:pt x="210400" y="1528746"/>
                    <a:pt x="122443" y="1524936"/>
                    <a:pt x="41910" y="1519856"/>
                  </a:cubicBezTo>
                  <a:cubicBezTo>
                    <a:pt x="33020" y="1518586"/>
                    <a:pt x="24130" y="1516046"/>
                    <a:pt x="16510" y="1512236"/>
                  </a:cubicBezTo>
                  <a:cubicBezTo>
                    <a:pt x="5080" y="1507156"/>
                    <a:pt x="0" y="1495726"/>
                    <a:pt x="1270" y="1481043"/>
                  </a:cubicBezTo>
                  <a:cubicBezTo>
                    <a:pt x="2540" y="1414838"/>
                    <a:pt x="3810" y="1347492"/>
                    <a:pt x="3810" y="1281287"/>
                  </a:cubicBezTo>
                  <a:cubicBezTo>
                    <a:pt x="5080" y="1213940"/>
                    <a:pt x="17780" y="507375"/>
                    <a:pt x="17780" y="440028"/>
                  </a:cubicBezTo>
                  <a:cubicBezTo>
                    <a:pt x="19050" y="374965"/>
                    <a:pt x="20320" y="309902"/>
                    <a:pt x="19050" y="243697"/>
                  </a:cubicBezTo>
                  <a:cubicBezTo>
                    <a:pt x="17780" y="178633"/>
                    <a:pt x="16510" y="114711"/>
                    <a:pt x="6350" y="48260"/>
                  </a:cubicBezTo>
                  <a:cubicBezTo>
                    <a:pt x="5080" y="35560"/>
                    <a:pt x="2540" y="22860"/>
                    <a:pt x="1270" y="10160"/>
                  </a:cubicBezTo>
                  <a:cubicBezTo>
                    <a:pt x="3810" y="8890"/>
                    <a:pt x="5080" y="7620"/>
                    <a:pt x="6350" y="7620"/>
                  </a:cubicBezTo>
                  <a:cubicBezTo>
                    <a:pt x="34290" y="6350"/>
                    <a:pt x="73835" y="5080"/>
                    <a:pt x="124757" y="3810"/>
                  </a:cubicBezTo>
                  <a:cubicBezTo>
                    <a:pt x="196512" y="1270"/>
                    <a:pt x="270581" y="1270"/>
                    <a:pt x="342335" y="1270"/>
                  </a:cubicBezTo>
                  <a:cubicBezTo>
                    <a:pt x="432607" y="2540"/>
                    <a:pt x="1344582" y="5080"/>
                    <a:pt x="1434854" y="6350"/>
                  </a:cubicBezTo>
                  <a:cubicBezTo>
                    <a:pt x="1522811" y="7620"/>
                    <a:pt x="1610768" y="7620"/>
                    <a:pt x="1698725" y="7620"/>
                  </a:cubicBezTo>
                  <a:cubicBezTo>
                    <a:pt x="1747333" y="7620"/>
                    <a:pt x="1795941" y="7620"/>
                    <a:pt x="1844548" y="8890"/>
                  </a:cubicBezTo>
                  <a:cubicBezTo>
                    <a:pt x="1939449" y="11430"/>
                    <a:pt x="2036665" y="10160"/>
                    <a:pt x="2131566" y="2540"/>
                  </a:cubicBezTo>
                  <a:cubicBezTo>
                    <a:pt x="2170915" y="0"/>
                    <a:pt x="2210264" y="2540"/>
                    <a:pt x="2249613" y="2540"/>
                  </a:cubicBezTo>
                  <a:cubicBezTo>
                    <a:pt x="2337570" y="2540"/>
                    <a:pt x="2425528" y="1270"/>
                    <a:pt x="2513485" y="3810"/>
                  </a:cubicBezTo>
                  <a:cubicBezTo>
                    <a:pt x="2624588" y="6350"/>
                    <a:pt x="2733377" y="13970"/>
                    <a:pt x="2844481" y="17780"/>
                  </a:cubicBezTo>
                  <a:cubicBezTo>
                    <a:pt x="2893089" y="20320"/>
                    <a:pt x="2922642" y="19050"/>
                    <a:pt x="2949312" y="21590"/>
                  </a:cubicBezTo>
                  <a:cubicBezTo>
                    <a:pt x="2958202" y="22860"/>
                    <a:pt x="2967092" y="25400"/>
                    <a:pt x="2975982" y="27940"/>
                  </a:cubicBezTo>
                  <a:cubicBezTo>
                    <a:pt x="2983602" y="30480"/>
                    <a:pt x="2987412" y="36830"/>
                    <a:pt x="2987412" y="46990"/>
                  </a:cubicBezTo>
                  <a:cubicBezTo>
                    <a:pt x="2988682" y="83892"/>
                    <a:pt x="2984872" y="118136"/>
                    <a:pt x="2981062" y="152380"/>
                  </a:cubicBezTo>
                  <a:cubicBezTo>
                    <a:pt x="2977252" y="180916"/>
                    <a:pt x="2975982" y="210594"/>
                    <a:pt x="2974712" y="239131"/>
                  </a:cubicBezTo>
                  <a:cubicBezTo>
                    <a:pt x="2972172" y="287072"/>
                    <a:pt x="2970902" y="335014"/>
                    <a:pt x="2969632" y="382955"/>
                  </a:cubicBezTo>
                  <a:cubicBezTo>
                    <a:pt x="2968362" y="427472"/>
                    <a:pt x="2967092" y="471989"/>
                    <a:pt x="2967092" y="516506"/>
                  </a:cubicBezTo>
                  <a:cubicBezTo>
                    <a:pt x="2967092" y="590701"/>
                    <a:pt x="2955662" y="1302974"/>
                    <a:pt x="2954392" y="1377169"/>
                  </a:cubicBezTo>
                  <a:cubicBezTo>
                    <a:pt x="2956932" y="1425111"/>
                    <a:pt x="2955662" y="1473052"/>
                    <a:pt x="2954392" y="1526206"/>
                  </a:cubicBezTo>
                  <a:close/>
                  <a:moveTo>
                    <a:pt x="17780" y="1495726"/>
                  </a:moveTo>
                  <a:cubicBezTo>
                    <a:pt x="22860" y="1496996"/>
                    <a:pt x="29210" y="1499536"/>
                    <a:pt x="36830" y="1499536"/>
                  </a:cubicBezTo>
                  <a:cubicBezTo>
                    <a:pt x="120128" y="1504616"/>
                    <a:pt x="215029" y="1509696"/>
                    <a:pt x="307615" y="1513506"/>
                  </a:cubicBezTo>
                  <a:cubicBezTo>
                    <a:pt x="351594" y="1516046"/>
                    <a:pt x="395572" y="1519856"/>
                    <a:pt x="441866" y="1521126"/>
                  </a:cubicBezTo>
                  <a:cubicBezTo>
                    <a:pt x="471956" y="1522396"/>
                    <a:pt x="1323750" y="1518586"/>
                    <a:pt x="1351526" y="1519856"/>
                  </a:cubicBezTo>
                  <a:cubicBezTo>
                    <a:pt x="1400134" y="1521126"/>
                    <a:pt x="1448742" y="1523666"/>
                    <a:pt x="1497350" y="1524936"/>
                  </a:cubicBezTo>
                  <a:cubicBezTo>
                    <a:pt x="1520496" y="1526206"/>
                    <a:pt x="1541328" y="1526206"/>
                    <a:pt x="1564475" y="1526206"/>
                  </a:cubicBezTo>
                  <a:cubicBezTo>
                    <a:pt x="1668634" y="1526206"/>
                    <a:pt x="1770479" y="1524936"/>
                    <a:pt x="1874639" y="1526206"/>
                  </a:cubicBezTo>
                  <a:cubicBezTo>
                    <a:pt x="1913988" y="1526206"/>
                    <a:pt x="1955652" y="1528746"/>
                    <a:pt x="1995001" y="1528746"/>
                  </a:cubicBezTo>
                  <a:cubicBezTo>
                    <a:pt x="2055182" y="1528746"/>
                    <a:pt x="2113049" y="1524936"/>
                    <a:pt x="2173230" y="1524936"/>
                  </a:cubicBezTo>
                  <a:cubicBezTo>
                    <a:pt x="2244984" y="1524936"/>
                    <a:pt x="2314424" y="1526206"/>
                    <a:pt x="2386178" y="1526206"/>
                  </a:cubicBezTo>
                  <a:cubicBezTo>
                    <a:pt x="2481079" y="1526206"/>
                    <a:pt x="2578295" y="1526206"/>
                    <a:pt x="2673196" y="1524936"/>
                  </a:cubicBezTo>
                  <a:cubicBezTo>
                    <a:pt x="2758838" y="1523666"/>
                    <a:pt x="2842166" y="1521126"/>
                    <a:pt x="2916292" y="1518586"/>
                  </a:cubicBezTo>
                  <a:cubicBezTo>
                    <a:pt x="2921372" y="1518586"/>
                    <a:pt x="2926452" y="1516046"/>
                    <a:pt x="2932802" y="1514776"/>
                  </a:cubicBezTo>
                  <a:cubicBezTo>
                    <a:pt x="2932802" y="1502076"/>
                    <a:pt x="2934072" y="1489376"/>
                    <a:pt x="2934072" y="1477618"/>
                  </a:cubicBezTo>
                  <a:lnTo>
                    <a:pt x="2934072" y="1442233"/>
                  </a:lnTo>
                  <a:cubicBezTo>
                    <a:pt x="2935342" y="1384018"/>
                    <a:pt x="2937882" y="1324662"/>
                    <a:pt x="2936612" y="1266448"/>
                  </a:cubicBezTo>
                  <a:cubicBezTo>
                    <a:pt x="2935342" y="1184262"/>
                    <a:pt x="2948042" y="465140"/>
                    <a:pt x="2951852" y="382955"/>
                  </a:cubicBezTo>
                  <a:cubicBezTo>
                    <a:pt x="2954392" y="335014"/>
                    <a:pt x="2956932" y="287072"/>
                    <a:pt x="2956932" y="239131"/>
                  </a:cubicBezTo>
                  <a:cubicBezTo>
                    <a:pt x="2956932" y="199179"/>
                    <a:pt x="2958202" y="160370"/>
                    <a:pt x="2965822" y="121560"/>
                  </a:cubicBezTo>
                  <a:cubicBezTo>
                    <a:pt x="2969632" y="98731"/>
                    <a:pt x="2972172" y="75901"/>
                    <a:pt x="2967092" y="49530"/>
                  </a:cubicBezTo>
                  <a:cubicBezTo>
                    <a:pt x="2959472" y="49530"/>
                    <a:pt x="2953122" y="48260"/>
                    <a:pt x="2945502" y="48260"/>
                  </a:cubicBezTo>
                  <a:cubicBezTo>
                    <a:pt x="2912482" y="45720"/>
                    <a:pt x="2860683" y="45720"/>
                    <a:pt x="2798188" y="40640"/>
                  </a:cubicBezTo>
                  <a:cubicBezTo>
                    <a:pt x="2682455" y="33020"/>
                    <a:pt x="2564407" y="27940"/>
                    <a:pt x="2448674" y="27940"/>
                  </a:cubicBezTo>
                  <a:cubicBezTo>
                    <a:pt x="2367661" y="27940"/>
                    <a:pt x="2284333" y="31750"/>
                    <a:pt x="2203320" y="24130"/>
                  </a:cubicBezTo>
                  <a:lnTo>
                    <a:pt x="2180174" y="24130"/>
                  </a:lnTo>
                  <a:cubicBezTo>
                    <a:pt x="2113049" y="27940"/>
                    <a:pt x="2041294" y="33020"/>
                    <a:pt x="1971854" y="34290"/>
                  </a:cubicBezTo>
                  <a:cubicBezTo>
                    <a:pt x="1895471" y="35560"/>
                    <a:pt x="1821402" y="31750"/>
                    <a:pt x="1745018" y="30480"/>
                  </a:cubicBezTo>
                  <a:cubicBezTo>
                    <a:pt x="1673264" y="29210"/>
                    <a:pt x="1601509" y="27940"/>
                    <a:pt x="1532069" y="27940"/>
                  </a:cubicBezTo>
                  <a:cubicBezTo>
                    <a:pt x="1506608" y="27940"/>
                    <a:pt x="1483462" y="29210"/>
                    <a:pt x="1458000" y="27940"/>
                  </a:cubicBezTo>
                  <a:cubicBezTo>
                    <a:pt x="1370043" y="26670"/>
                    <a:pt x="460383" y="24130"/>
                    <a:pt x="370111" y="24130"/>
                  </a:cubicBezTo>
                  <a:cubicBezTo>
                    <a:pt x="291413" y="22860"/>
                    <a:pt x="212714" y="24130"/>
                    <a:pt x="134016" y="24130"/>
                  </a:cubicBezTo>
                  <a:cubicBezTo>
                    <a:pt x="92352" y="24130"/>
                    <a:pt x="45720" y="24130"/>
                    <a:pt x="21590" y="25400"/>
                  </a:cubicBezTo>
                  <a:cubicBezTo>
                    <a:pt x="20320" y="25400"/>
                    <a:pt x="21590" y="36830"/>
                    <a:pt x="22860" y="41910"/>
                  </a:cubicBezTo>
                  <a:cubicBezTo>
                    <a:pt x="26670" y="80467"/>
                    <a:pt x="31750" y="116994"/>
                    <a:pt x="34290" y="152379"/>
                  </a:cubicBezTo>
                  <a:cubicBezTo>
                    <a:pt x="36830" y="216301"/>
                    <a:pt x="38100" y="280223"/>
                    <a:pt x="38100" y="344145"/>
                  </a:cubicBezTo>
                  <a:cubicBezTo>
                    <a:pt x="38100" y="385238"/>
                    <a:pt x="36830" y="425189"/>
                    <a:pt x="35560" y="466282"/>
                  </a:cubicBezTo>
                  <a:cubicBezTo>
                    <a:pt x="34290" y="506233"/>
                    <a:pt x="22860" y="1183121"/>
                    <a:pt x="21590" y="1221930"/>
                  </a:cubicBezTo>
                  <a:lnTo>
                    <a:pt x="21590" y="1297267"/>
                  </a:lnTo>
                  <a:cubicBezTo>
                    <a:pt x="21590" y="1354340"/>
                    <a:pt x="20320" y="1412555"/>
                    <a:pt x="20320" y="1469628"/>
                  </a:cubicBezTo>
                  <a:cubicBezTo>
                    <a:pt x="20320" y="1477618"/>
                    <a:pt x="19050" y="1484467"/>
                    <a:pt x="17780" y="1495726"/>
                  </a:cubicBezTo>
                  <a:close/>
                </a:path>
              </a:pathLst>
            </a:custGeom>
            <a:solidFill>
              <a:srgbClr val="FFFFFF"/>
            </a:solidFill>
          </p:spPr>
        </p:sp>
      </p:grpSp>
      <p:sp>
        <p:nvSpPr>
          <p:cNvPr id="5" name="TextBox 5"/>
          <p:cNvSpPr txBox="1"/>
          <p:nvPr/>
        </p:nvSpPr>
        <p:spPr>
          <a:xfrm>
            <a:off x="1545897" y="1953009"/>
            <a:ext cx="6052207" cy="679673"/>
          </a:xfrm>
          <a:prstGeom prst="rect">
            <a:avLst/>
          </a:prstGeom>
        </p:spPr>
        <p:txBody>
          <a:bodyPr lIns="0" tIns="0" rIns="0" bIns="0" rtlCol="0" anchor="t">
            <a:spAutoFit/>
          </a:bodyPr>
          <a:lstStyle/>
          <a:p>
            <a:pPr algn="ctr">
              <a:lnSpc>
                <a:spcPts val="5340"/>
              </a:lnSpc>
            </a:pPr>
            <a:r>
              <a:rPr lang="en-US" sz="4450">
                <a:solidFill>
                  <a:srgbClr val="9C182F"/>
                </a:solidFill>
                <a:latin typeface="Telegraf Bold"/>
              </a:rPr>
              <a:t>Disclosure:</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36941">
            <a:off x="8373061" y="647387"/>
            <a:ext cx="1116092" cy="133066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6083" y="330145"/>
            <a:ext cx="1116092" cy="133066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19496" y="306789"/>
            <a:ext cx="1116092" cy="133066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82812" y="306789"/>
            <a:ext cx="1116092" cy="133066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2626" y="306789"/>
            <a:ext cx="1116092" cy="1330661"/>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23197" flipH="1">
            <a:off x="-43696" y="532053"/>
            <a:ext cx="1116092" cy="1330661"/>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8001" y="306789"/>
            <a:ext cx="1116092" cy="1330661"/>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03130" y="306789"/>
            <a:ext cx="1116092" cy="1330661"/>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43022" y="306789"/>
            <a:ext cx="1116092" cy="1330661"/>
          </a:xfrm>
          <a:prstGeom prst="rect">
            <a:avLst/>
          </a:prstGeom>
        </p:spPr>
      </p:pic>
      <p:grpSp>
        <p:nvGrpSpPr>
          <p:cNvPr id="15" name="Group 15"/>
          <p:cNvGrpSpPr/>
          <p:nvPr/>
        </p:nvGrpSpPr>
        <p:grpSpPr>
          <a:xfrm>
            <a:off x="1694055" y="2743707"/>
            <a:ext cx="5755890" cy="1724546"/>
            <a:chOff x="0" y="0"/>
            <a:chExt cx="14137658" cy="4235841"/>
          </a:xfrm>
        </p:grpSpPr>
        <p:sp>
          <p:nvSpPr>
            <p:cNvPr id="16" name="Freeform 16"/>
            <p:cNvSpPr/>
            <p:nvPr/>
          </p:nvSpPr>
          <p:spPr>
            <a:xfrm>
              <a:off x="0" y="0"/>
              <a:ext cx="14137658" cy="4235841"/>
            </a:xfrm>
            <a:custGeom>
              <a:avLst/>
              <a:gdLst/>
              <a:ahLst/>
              <a:cxnLst/>
              <a:rect l="l" t="t" r="r" b="b"/>
              <a:pathLst>
                <a:path w="14137658" h="4235841">
                  <a:moveTo>
                    <a:pt x="13832858" y="0"/>
                  </a:moveTo>
                  <a:lnTo>
                    <a:pt x="304800" y="0"/>
                  </a:lnTo>
                  <a:cubicBezTo>
                    <a:pt x="135890" y="0"/>
                    <a:pt x="0" y="135890"/>
                    <a:pt x="0" y="304800"/>
                  </a:cubicBezTo>
                  <a:lnTo>
                    <a:pt x="0" y="3931041"/>
                  </a:lnTo>
                  <a:cubicBezTo>
                    <a:pt x="0" y="4099951"/>
                    <a:pt x="135890" y="4235841"/>
                    <a:pt x="304800" y="4235841"/>
                  </a:cubicBezTo>
                  <a:lnTo>
                    <a:pt x="13832858" y="4235841"/>
                  </a:lnTo>
                  <a:cubicBezTo>
                    <a:pt x="14001769" y="4235841"/>
                    <a:pt x="14137658" y="4099951"/>
                    <a:pt x="14137658" y="3931041"/>
                  </a:cubicBezTo>
                  <a:lnTo>
                    <a:pt x="14137658" y="304800"/>
                  </a:lnTo>
                  <a:cubicBezTo>
                    <a:pt x="14137658" y="135890"/>
                    <a:pt x="14001769" y="0"/>
                    <a:pt x="13832858" y="0"/>
                  </a:cubicBezTo>
                  <a:close/>
                </a:path>
              </a:pathLst>
            </a:custGeom>
            <a:solidFill>
              <a:srgbClr val="9C182F"/>
            </a:solidFill>
          </p:spPr>
        </p:sp>
      </p:grpSp>
      <p:sp>
        <p:nvSpPr>
          <p:cNvPr id="17" name="TextBox 17"/>
          <p:cNvSpPr txBox="1"/>
          <p:nvPr/>
        </p:nvSpPr>
        <p:spPr>
          <a:xfrm>
            <a:off x="1987017" y="2965112"/>
            <a:ext cx="5169967" cy="1203856"/>
          </a:xfrm>
          <a:prstGeom prst="rect">
            <a:avLst/>
          </a:prstGeom>
        </p:spPr>
        <p:txBody>
          <a:bodyPr lIns="0" tIns="0" rIns="0" bIns="0" rtlCol="0" anchor="t">
            <a:spAutoFit/>
          </a:bodyPr>
          <a:lstStyle/>
          <a:p>
            <a:pPr algn="ctr">
              <a:lnSpc>
                <a:spcPts val="2380"/>
              </a:lnSpc>
            </a:pPr>
            <a:r>
              <a:rPr lang="en-US" sz="1700">
                <a:solidFill>
                  <a:srgbClr val="FFFFFF"/>
                </a:solidFill>
                <a:latin typeface="Telegraf Bold"/>
              </a:rPr>
              <a:t>All printed material, discussions and presentations are for educational purposes only and are not a substitute for legal, accounting and other professional services.</a:t>
            </a:r>
          </a:p>
        </p:txBody>
      </p:sp>
      <p:pic>
        <p:nvPicPr>
          <p:cNvPr id="18" name="Picture 18"/>
          <p:cNvPicPr>
            <a:picLocks noChangeAspect="1"/>
          </p:cNvPicPr>
          <p:nvPr/>
        </p:nvPicPr>
        <p:blipFill>
          <a:blip r:embed="rId4"/>
          <a:srcRect/>
          <a:stretch>
            <a:fillRect/>
          </a:stretch>
        </p:blipFill>
        <p:spPr>
          <a:xfrm>
            <a:off x="5892226" y="4750410"/>
            <a:ext cx="2500029" cy="7359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848" y="1167303"/>
            <a:ext cx="2899652" cy="4611197"/>
          </a:xfrm>
          <a:prstGeom prst="rect">
            <a:avLst/>
          </a:prstGeom>
        </p:spPr>
      </p:pic>
      <p:sp>
        <p:nvSpPr>
          <p:cNvPr id="5" name="Rectangle 4"/>
          <p:cNvSpPr/>
          <p:nvPr/>
        </p:nvSpPr>
        <p:spPr>
          <a:xfrm>
            <a:off x="203200" y="759126"/>
            <a:ext cx="4910344" cy="5509200"/>
          </a:xfrm>
          <a:prstGeom prst="rect">
            <a:avLst/>
          </a:prstGeom>
        </p:spPr>
        <p:txBody>
          <a:bodyPr wrap="square">
            <a:spAutoFit/>
          </a:bodyPr>
          <a:lstStyle/>
          <a:p>
            <a:pPr algn="r"/>
            <a:r>
              <a:rPr lang="en-US" sz="3200" b="1" dirty="0"/>
              <a:t>Carolyn Smith</a:t>
            </a:r>
          </a:p>
          <a:p>
            <a:pPr algn="r"/>
            <a:r>
              <a:rPr lang="en-US" sz="3200" b="1" dirty="0"/>
              <a:t>Age 25</a:t>
            </a:r>
          </a:p>
          <a:p>
            <a:pPr algn="r"/>
            <a:r>
              <a:rPr lang="en-US" sz="3200" b="1" dirty="0"/>
              <a:t>Occupation</a:t>
            </a:r>
            <a:br>
              <a:rPr lang="en-US" sz="3200" b="1" dirty="0"/>
            </a:br>
            <a:r>
              <a:rPr lang="en-US" sz="3200" b="1" dirty="0"/>
              <a:t>Public relations professional, Wilbert Group</a:t>
            </a:r>
          </a:p>
          <a:p>
            <a:pPr algn="r"/>
            <a:r>
              <a:rPr lang="en-US" sz="3200" b="1" dirty="0"/>
              <a:t>Education: </a:t>
            </a:r>
            <a:br>
              <a:rPr lang="en-US" sz="3200" b="1" dirty="0"/>
            </a:br>
            <a:r>
              <a:rPr lang="en-US" sz="3200" b="1" dirty="0"/>
              <a:t>BA, Howard University</a:t>
            </a:r>
          </a:p>
          <a:p>
            <a:pPr algn="r"/>
            <a:r>
              <a:rPr lang="en-US" sz="3200" b="1" dirty="0"/>
              <a:t>Hometown </a:t>
            </a:r>
            <a:br>
              <a:rPr lang="en-US" sz="3200" b="1" dirty="0"/>
            </a:br>
            <a:r>
              <a:rPr lang="en-US" sz="3200" b="1" dirty="0"/>
              <a:t>Atlanta</a:t>
            </a:r>
          </a:p>
          <a:p>
            <a:pPr algn="r"/>
            <a:r>
              <a:rPr lang="en-US" sz="3200" b="1" dirty="0"/>
              <a:t>Current neighborhood</a:t>
            </a:r>
            <a:br>
              <a:rPr lang="en-US" sz="3200" b="1" dirty="0"/>
            </a:br>
            <a:r>
              <a:rPr lang="en-US" sz="3200" b="1" dirty="0"/>
              <a:t>East Atlanta</a:t>
            </a:r>
          </a:p>
        </p:txBody>
      </p:sp>
      <p:pic>
        <p:nvPicPr>
          <p:cNvPr id="6" name="Picture 5"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599780"/>
            <a:ext cx="6350000" cy="5791200"/>
          </a:xfrm>
          <a:prstGeom prst="rect">
            <a:avLst/>
          </a:prstGeom>
        </p:spPr>
      </p:pic>
    </p:spTree>
    <p:extLst>
      <p:ext uri="{BB962C8B-B14F-4D97-AF65-F5344CB8AC3E}">
        <p14:creationId xmlns:p14="http://schemas.microsoft.com/office/powerpoint/2010/main" val="2845949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36" y="927100"/>
            <a:ext cx="2883464" cy="4572000"/>
          </a:xfrm>
          <a:prstGeom prst="rect">
            <a:avLst/>
          </a:prstGeom>
        </p:spPr>
      </p:pic>
      <p:sp>
        <p:nvSpPr>
          <p:cNvPr id="5" name="Rectangle 4"/>
          <p:cNvSpPr/>
          <p:nvPr/>
        </p:nvSpPr>
        <p:spPr>
          <a:xfrm>
            <a:off x="4572000" y="1041400"/>
            <a:ext cx="4271681" cy="5016757"/>
          </a:xfrm>
          <a:prstGeom prst="rect">
            <a:avLst/>
          </a:prstGeom>
        </p:spPr>
        <p:txBody>
          <a:bodyPr wrap="square">
            <a:spAutoFit/>
          </a:bodyPr>
          <a:lstStyle/>
          <a:p>
            <a:r>
              <a:rPr lang="en-US" sz="3200" b="1" dirty="0"/>
              <a:t>Sarah Spear</a:t>
            </a:r>
          </a:p>
          <a:p>
            <a:r>
              <a:rPr lang="en-US" sz="3200" b="1" dirty="0"/>
              <a:t>Age 29</a:t>
            </a:r>
          </a:p>
          <a:p>
            <a:r>
              <a:rPr lang="en-US" sz="3200" b="1" dirty="0"/>
              <a:t>Occupation Marketing director, Paces Properties</a:t>
            </a:r>
          </a:p>
          <a:p>
            <a:r>
              <a:rPr lang="en-US" sz="3200" b="1" dirty="0"/>
              <a:t>Education BA, University of TN</a:t>
            </a:r>
          </a:p>
          <a:p>
            <a:r>
              <a:rPr lang="en-US" sz="3200" b="1" dirty="0"/>
              <a:t>Hometown Los Angeles</a:t>
            </a:r>
          </a:p>
          <a:p>
            <a:r>
              <a:rPr lang="en-US" sz="3200" b="1" dirty="0"/>
              <a:t>Current neighborhood Old Fourth Ward</a:t>
            </a:r>
          </a:p>
        </p:txBody>
      </p:sp>
      <p:pic>
        <p:nvPicPr>
          <p:cNvPr id="6" name="Picture 5"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700" y="330200"/>
            <a:ext cx="6350000" cy="5791200"/>
          </a:xfrm>
          <a:prstGeom prst="rect">
            <a:avLst/>
          </a:prstGeom>
        </p:spPr>
      </p:pic>
    </p:spTree>
    <p:extLst>
      <p:ext uri="{BB962C8B-B14F-4D97-AF65-F5344CB8AC3E}">
        <p14:creationId xmlns:p14="http://schemas.microsoft.com/office/powerpoint/2010/main" val="272745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00" y="1129203"/>
            <a:ext cx="2880822" cy="4534997"/>
          </a:xfrm>
          <a:prstGeom prst="rect">
            <a:avLst/>
          </a:prstGeom>
        </p:spPr>
      </p:pic>
      <p:sp>
        <p:nvSpPr>
          <p:cNvPr id="3" name="Rectangle 2"/>
          <p:cNvSpPr/>
          <p:nvPr/>
        </p:nvSpPr>
        <p:spPr>
          <a:xfrm>
            <a:off x="667285" y="975026"/>
            <a:ext cx="4572000" cy="5016757"/>
          </a:xfrm>
          <a:prstGeom prst="rect">
            <a:avLst/>
          </a:prstGeom>
        </p:spPr>
        <p:txBody>
          <a:bodyPr>
            <a:spAutoFit/>
          </a:bodyPr>
          <a:lstStyle/>
          <a:p>
            <a:pPr algn="r"/>
            <a:r>
              <a:rPr lang="en-US" sz="3200" b="1" dirty="0"/>
              <a:t>Larry Stokes</a:t>
            </a:r>
          </a:p>
          <a:p>
            <a:pPr algn="r"/>
            <a:r>
              <a:rPr lang="en-US" sz="3200" b="1" dirty="0"/>
              <a:t>Age 33</a:t>
            </a:r>
          </a:p>
          <a:p>
            <a:pPr algn="r"/>
            <a:r>
              <a:rPr lang="en-US" sz="3200" b="1" dirty="0"/>
              <a:t>Occupation </a:t>
            </a:r>
            <a:br>
              <a:rPr lang="en-US" sz="3200" b="1" dirty="0"/>
            </a:br>
            <a:r>
              <a:rPr lang="en-US" sz="3200" b="1" dirty="0"/>
              <a:t>Admission advisor, Georgia Tech</a:t>
            </a:r>
          </a:p>
          <a:p>
            <a:pPr algn="r"/>
            <a:r>
              <a:rPr lang="en-US" sz="3200" b="1" dirty="0"/>
              <a:t>Education </a:t>
            </a:r>
            <a:br>
              <a:rPr lang="en-US" sz="3200" b="1" dirty="0"/>
            </a:br>
            <a:r>
              <a:rPr lang="en-US" sz="3200" b="1" dirty="0"/>
              <a:t>BS, MA, Georgia Tech</a:t>
            </a:r>
            <a:br>
              <a:rPr lang="en-US" sz="3200" b="1" dirty="0"/>
            </a:br>
            <a:r>
              <a:rPr lang="en-US" sz="3200" b="1" dirty="0"/>
              <a:t>Hometown Atlanta</a:t>
            </a:r>
          </a:p>
          <a:p>
            <a:pPr algn="r"/>
            <a:r>
              <a:rPr lang="en-US" sz="3200" b="1" dirty="0"/>
              <a:t>Current neighborhood Belvedere Park </a:t>
            </a:r>
          </a:p>
        </p:txBody>
      </p:sp>
      <p:pic>
        <p:nvPicPr>
          <p:cNvPr id="5" name="Picture 4"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495300"/>
            <a:ext cx="6350000" cy="5791200"/>
          </a:xfrm>
          <a:prstGeom prst="rect">
            <a:avLst/>
          </a:prstGeom>
        </p:spPr>
      </p:pic>
    </p:spTree>
    <p:extLst>
      <p:ext uri="{BB962C8B-B14F-4D97-AF65-F5344CB8AC3E}">
        <p14:creationId xmlns:p14="http://schemas.microsoft.com/office/powerpoint/2010/main" val="3921847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98" y="939800"/>
            <a:ext cx="2954702" cy="4559300"/>
          </a:xfrm>
          <a:prstGeom prst="rect">
            <a:avLst/>
          </a:prstGeom>
        </p:spPr>
      </p:pic>
      <p:sp>
        <p:nvSpPr>
          <p:cNvPr id="5" name="Rectangle 4"/>
          <p:cNvSpPr/>
          <p:nvPr/>
        </p:nvSpPr>
        <p:spPr>
          <a:xfrm>
            <a:off x="3977587" y="1097895"/>
            <a:ext cx="4760013" cy="4401205"/>
          </a:xfrm>
          <a:prstGeom prst="rect">
            <a:avLst/>
          </a:prstGeom>
        </p:spPr>
        <p:txBody>
          <a:bodyPr wrap="square">
            <a:spAutoFit/>
          </a:bodyPr>
          <a:lstStyle/>
          <a:p>
            <a:r>
              <a:rPr lang="en-US" sz="2800" b="1" dirty="0"/>
              <a:t>Anita Foster</a:t>
            </a:r>
          </a:p>
          <a:p>
            <a:r>
              <a:rPr lang="en-US" sz="2800" b="1" dirty="0"/>
              <a:t>Age 24</a:t>
            </a:r>
          </a:p>
          <a:p>
            <a:r>
              <a:rPr lang="en-US" sz="2800" b="1" dirty="0"/>
              <a:t>Occupation </a:t>
            </a:r>
            <a:br>
              <a:rPr lang="en-US" sz="2800" b="1" dirty="0"/>
            </a:br>
            <a:r>
              <a:rPr lang="en-US" sz="2800" b="1" dirty="0"/>
              <a:t>Development specialist, The Center for Working Families</a:t>
            </a:r>
          </a:p>
          <a:p>
            <a:r>
              <a:rPr lang="en-US" sz="2800" b="1" dirty="0"/>
              <a:t>Education BA, Spelman College</a:t>
            </a:r>
          </a:p>
          <a:p>
            <a:r>
              <a:rPr lang="en-US" sz="2800" b="1" dirty="0"/>
              <a:t>Hometown </a:t>
            </a:r>
            <a:br>
              <a:rPr lang="en-US" sz="2800" b="1" dirty="0"/>
            </a:br>
            <a:r>
              <a:rPr lang="en-US" sz="2800" b="1" dirty="0"/>
              <a:t>Washington, D.C.</a:t>
            </a:r>
          </a:p>
          <a:p>
            <a:r>
              <a:rPr lang="en-US" sz="2800" b="1" dirty="0"/>
              <a:t>Current neighborhood </a:t>
            </a:r>
            <a:br>
              <a:rPr lang="en-US" sz="2800" b="1" dirty="0"/>
            </a:br>
            <a:r>
              <a:rPr lang="en-US" sz="2800" b="1" dirty="0"/>
              <a:t>Old Fourth Ward</a:t>
            </a:r>
          </a:p>
        </p:txBody>
      </p:sp>
      <p:pic>
        <p:nvPicPr>
          <p:cNvPr id="6" name="Picture 5"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00" y="330200"/>
            <a:ext cx="6350000" cy="5791200"/>
          </a:xfrm>
          <a:prstGeom prst="rect">
            <a:avLst/>
          </a:prstGeom>
        </p:spPr>
      </p:pic>
    </p:spTree>
    <p:extLst>
      <p:ext uri="{BB962C8B-B14F-4D97-AF65-F5344CB8AC3E}">
        <p14:creationId xmlns:p14="http://schemas.microsoft.com/office/powerpoint/2010/main" val="2946718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700" y="1129203"/>
            <a:ext cx="2912352" cy="4560397"/>
          </a:xfrm>
          <a:prstGeom prst="rect">
            <a:avLst/>
          </a:prstGeom>
        </p:spPr>
      </p:pic>
      <p:sp>
        <p:nvSpPr>
          <p:cNvPr id="3" name="Rectangle 2"/>
          <p:cNvSpPr/>
          <p:nvPr/>
        </p:nvSpPr>
        <p:spPr>
          <a:xfrm>
            <a:off x="374918" y="647700"/>
            <a:ext cx="4398244" cy="5509200"/>
          </a:xfrm>
          <a:prstGeom prst="rect">
            <a:avLst/>
          </a:prstGeom>
        </p:spPr>
        <p:txBody>
          <a:bodyPr wrap="square">
            <a:spAutoFit/>
          </a:bodyPr>
          <a:lstStyle/>
          <a:p>
            <a:pPr algn="r"/>
            <a:r>
              <a:rPr lang="en-US" sz="3200" b="1" dirty="0"/>
              <a:t>Susanna Spiccia</a:t>
            </a:r>
          </a:p>
          <a:p>
            <a:pPr algn="r"/>
            <a:r>
              <a:rPr lang="en-US" sz="3200" b="1" dirty="0"/>
              <a:t>Age 29</a:t>
            </a:r>
          </a:p>
          <a:p>
            <a:pPr algn="r"/>
            <a:r>
              <a:rPr lang="en-US" sz="3200" b="1" dirty="0"/>
              <a:t>Occupation </a:t>
            </a:r>
            <a:br>
              <a:rPr lang="en-US" sz="3200" b="1" dirty="0"/>
            </a:br>
            <a:r>
              <a:rPr lang="en-US" sz="3200" b="1" dirty="0"/>
              <a:t>Founder and director, Re:imagine/ATL</a:t>
            </a:r>
          </a:p>
          <a:p>
            <a:pPr algn="r"/>
            <a:r>
              <a:rPr lang="en-US" sz="3200" b="1" dirty="0"/>
              <a:t>Education </a:t>
            </a:r>
            <a:br>
              <a:rPr lang="en-US" sz="3200" b="1" dirty="0"/>
            </a:br>
            <a:r>
              <a:rPr lang="en-US" sz="3200" b="1" dirty="0"/>
              <a:t>BA, Georgia College </a:t>
            </a:r>
            <a:br>
              <a:rPr lang="en-US" sz="3200" b="1" dirty="0"/>
            </a:br>
            <a:r>
              <a:rPr lang="en-US" sz="3200" b="1" dirty="0"/>
              <a:t>Hometown </a:t>
            </a:r>
            <a:br>
              <a:rPr lang="en-US" sz="3200" b="1" dirty="0"/>
            </a:br>
            <a:r>
              <a:rPr lang="en-US" sz="3200" b="1" dirty="0"/>
              <a:t>Alpharetta</a:t>
            </a:r>
          </a:p>
          <a:p>
            <a:pPr algn="r"/>
            <a:r>
              <a:rPr lang="en-US" sz="3200" b="1" dirty="0"/>
              <a:t>Current neighborhood Cabbagetown</a:t>
            </a:r>
          </a:p>
        </p:txBody>
      </p:sp>
      <p:pic>
        <p:nvPicPr>
          <p:cNvPr id="5" name="Picture 4"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0552" y="482600"/>
            <a:ext cx="6350000" cy="5791200"/>
          </a:xfrm>
          <a:prstGeom prst="rect">
            <a:avLst/>
          </a:prstGeom>
        </p:spPr>
      </p:pic>
    </p:spTree>
    <p:extLst>
      <p:ext uri="{BB962C8B-B14F-4D97-AF65-F5344CB8AC3E}">
        <p14:creationId xmlns:p14="http://schemas.microsoft.com/office/powerpoint/2010/main" val="2476453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36" y="1041400"/>
            <a:ext cx="2908864" cy="4584700"/>
          </a:xfrm>
          <a:prstGeom prst="rect">
            <a:avLst/>
          </a:prstGeom>
        </p:spPr>
      </p:pic>
      <p:pic>
        <p:nvPicPr>
          <p:cNvPr id="5" name="Picture 4"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31800"/>
            <a:ext cx="6350000" cy="57912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
        <p:nvSpPr>
          <p:cNvPr id="3" name="Rectangle 2"/>
          <p:cNvSpPr/>
          <p:nvPr/>
        </p:nvSpPr>
        <p:spPr>
          <a:xfrm>
            <a:off x="4254019" y="564971"/>
            <a:ext cx="4572000" cy="5509200"/>
          </a:xfrm>
          <a:prstGeom prst="rect">
            <a:avLst/>
          </a:prstGeom>
        </p:spPr>
        <p:txBody>
          <a:bodyPr>
            <a:spAutoFit/>
          </a:bodyPr>
          <a:lstStyle/>
          <a:p>
            <a:r>
              <a:rPr lang="en-US" sz="3200" b="1" dirty="0"/>
              <a:t>Saba Long</a:t>
            </a:r>
          </a:p>
          <a:p>
            <a:r>
              <a:rPr lang="en-US" sz="3200" b="1" dirty="0"/>
              <a:t>Age 29</a:t>
            </a:r>
          </a:p>
          <a:p>
            <a:r>
              <a:rPr lang="en-US" sz="3200" b="1" dirty="0"/>
              <a:t>Occupation Communications consultant</a:t>
            </a:r>
          </a:p>
          <a:p>
            <a:r>
              <a:rPr lang="en-US" sz="3200" b="1" dirty="0"/>
              <a:t>Education </a:t>
            </a:r>
            <a:br>
              <a:rPr lang="en-US" sz="3200" b="1" dirty="0"/>
            </a:br>
            <a:r>
              <a:rPr lang="en-US" sz="3200" b="1" dirty="0"/>
              <a:t>BA, Georgia State </a:t>
            </a:r>
            <a:br>
              <a:rPr lang="en-US" sz="3200" b="1" dirty="0"/>
            </a:br>
            <a:r>
              <a:rPr lang="en-US" sz="3200" b="1" dirty="0"/>
              <a:t>Hometown </a:t>
            </a:r>
            <a:br>
              <a:rPr lang="en-US" sz="3200" b="1" dirty="0"/>
            </a:br>
            <a:r>
              <a:rPr lang="en-US" sz="3200" b="1" dirty="0"/>
              <a:t>Addis Ababa, Ethiopia</a:t>
            </a:r>
          </a:p>
          <a:p>
            <a:r>
              <a:rPr lang="en-US" sz="3200" b="1" dirty="0"/>
              <a:t>Current neighborhood Downtown</a:t>
            </a:r>
          </a:p>
        </p:txBody>
      </p:sp>
    </p:spTree>
    <p:extLst>
      <p:ext uri="{BB962C8B-B14F-4D97-AF65-F5344CB8AC3E}">
        <p14:creationId xmlns:p14="http://schemas.microsoft.com/office/powerpoint/2010/main" val="1191415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lanta-1.jpg"/>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975026"/>
            <a:ext cx="2923298" cy="4534997"/>
          </a:xfrm>
          <a:prstGeom prst="rect">
            <a:avLst/>
          </a:prstGeom>
        </p:spPr>
      </p:pic>
      <p:sp>
        <p:nvSpPr>
          <p:cNvPr id="5" name="Rectangle 4"/>
          <p:cNvSpPr/>
          <p:nvPr/>
        </p:nvSpPr>
        <p:spPr>
          <a:xfrm>
            <a:off x="146584" y="682926"/>
            <a:ext cx="5212816" cy="5016757"/>
          </a:xfrm>
          <a:prstGeom prst="rect">
            <a:avLst/>
          </a:prstGeom>
        </p:spPr>
        <p:txBody>
          <a:bodyPr wrap="square">
            <a:spAutoFit/>
          </a:bodyPr>
          <a:lstStyle/>
          <a:p>
            <a:pPr algn="r"/>
            <a:r>
              <a:rPr lang="en-US" sz="3200" b="1" dirty="0"/>
              <a:t>Jacob Kaplan</a:t>
            </a:r>
          </a:p>
          <a:p>
            <a:pPr algn="r"/>
            <a:r>
              <a:rPr lang="en-US" sz="3200" b="1" dirty="0"/>
              <a:t>Age 30</a:t>
            </a:r>
          </a:p>
          <a:p>
            <a:pPr algn="r"/>
            <a:r>
              <a:rPr lang="en-US" sz="3200" b="1" dirty="0"/>
              <a:t>Occupation </a:t>
            </a:r>
            <a:br>
              <a:rPr lang="en-US" sz="3200" b="1" dirty="0"/>
            </a:br>
            <a:r>
              <a:rPr lang="en-US" sz="3200" b="1" dirty="0"/>
              <a:t>Real estate attorney, </a:t>
            </a:r>
          </a:p>
          <a:p>
            <a:pPr algn="r"/>
            <a:r>
              <a:rPr lang="en-US" sz="3200" b="1" dirty="0"/>
              <a:t>Education </a:t>
            </a:r>
            <a:br>
              <a:rPr lang="en-US" sz="3200" b="1" dirty="0"/>
            </a:br>
            <a:r>
              <a:rPr lang="en-US" sz="3200" b="1" dirty="0"/>
              <a:t>BA, Clemson </a:t>
            </a:r>
            <a:br>
              <a:rPr lang="en-US" sz="3200" b="1" dirty="0"/>
            </a:br>
            <a:r>
              <a:rPr lang="en-US" sz="3200" b="1" dirty="0"/>
              <a:t>Hometown </a:t>
            </a:r>
            <a:br>
              <a:rPr lang="en-US" sz="3200" b="1" dirty="0"/>
            </a:br>
            <a:r>
              <a:rPr lang="en-US" sz="3200" b="1" dirty="0"/>
              <a:t>Alpharetta</a:t>
            </a:r>
          </a:p>
          <a:p>
            <a:pPr algn="r"/>
            <a:r>
              <a:rPr lang="en-US" sz="3200" b="1" dirty="0"/>
              <a:t>Current neighborhood Lindbergh area</a:t>
            </a:r>
          </a:p>
        </p:txBody>
      </p:sp>
      <p:pic>
        <p:nvPicPr>
          <p:cNvPr id="3" name="Picture 2" descr="iphone-6-6s-6-plus-6s-plu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100" y="330200"/>
            <a:ext cx="6350000" cy="5791200"/>
          </a:xfrm>
          <a:prstGeom prst="rect">
            <a:avLst/>
          </a:prstGeom>
        </p:spPr>
      </p:pic>
    </p:spTree>
    <p:extLst>
      <p:ext uri="{BB962C8B-B14F-4D97-AF65-F5344CB8AC3E}">
        <p14:creationId xmlns:p14="http://schemas.microsoft.com/office/powerpoint/2010/main" val="3887869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
        <p:nvSpPr>
          <p:cNvPr id="21" name="Rectangle 20"/>
          <p:cNvSpPr/>
          <p:nvPr/>
        </p:nvSpPr>
        <p:spPr>
          <a:xfrm>
            <a:off x="146583" y="26757"/>
            <a:ext cx="8837201" cy="830997"/>
          </a:xfrm>
          <a:prstGeom prst="rect">
            <a:avLst/>
          </a:prstGeom>
        </p:spPr>
        <p:txBody>
          <a:bodyPr wrap="square">
            <a:spAutoFit/>
          </a:bodyPr>
          <a:lstStyle/>
          <a:p>
            <a:pPr algn="ctr"/>
            <a:r>
              <a:rPr lang="en-US" sz="4800" b="1" spc="300" dirty="0">
                <a:solidFill>
                  <a:srgbClr val="FF0000"/>
                </a:solidFill>
                <a:effectLst>
                  <a:outerShdw blurRad="50800" dist="38100" dir="2700000" algn="tl" rotWithShape="0">
                    <a:prstClr val="black">
                      <a:alpha val="40000"/>
                    </a:prstClr>
                  </a:outerShdw>
                </a:effectLst>
              </a:rPr>
              <a:t>ON MILLENNIAL STEREOTYPES</a:t>
            </a:r>
          </a:p>
        </p:txBody>
      </p:sp>
    </p:spTree>
    <p:extLst>
      <p:ext uri="{BB962C8B-B14F-4D97-AF65-F5344CB8AC3E}">
        <p14:creationId xmlns:p14="http://schemas.microsoft.com/office/powerpoint/2010/main" val="2584835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0" name="Oval 29"/>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sp>
        <p:nvSpPr>
          <p:cNvPr id="32" name="Oval 31"/>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ular Callout 32"/>
          <p:cNvSpPr/>
          <p:nvPr/>
        </p:nvSpPr>
        <p:spPr>
          <a:xfrm>
            <a:off x="283163" y="935898"/>
            <a:ext cx="7413037" cy="3338550"/>
          </a:xfrm>
          <a:prstGeom prst="wedgeRoundRectCallout">
            <a:avLst>
              <a:gd name="adj1" fmla="val 31237"/>
              <a:gd name="adj2" fmla="val 6893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406400" y="1150151"/>
            <a:ext cx="7150100" cy="2862322"/>
          </a:xfrm>
          <a:prstGeom prst="rect">
            <a:avLst/>
          </a:prstGeom>
        </p:spPr>
        <p:txBody>
          <a:bodyPr wrap="square">
            <a:spAutoFit/>
          </a:bodyPr>
          <a:lstStyle/>
          <a:p>
            <a:r>
              <a:rPr lang="en-US" sz="3600" b="1" dirty="0">
                <a:solidFill>
                  <a:srgbClr val="FFFFFF"/>
                </a:solidFill>
              </a:rPr>
              <a:t>Carolyn: I don’t think the entitlement stereotype is true. I don’t think that relates to me or any of my girlfriends. We bust our a** to get to where we are.</a:t>
            </a:r>
          </a:p>
        </p:txBody>
      </p:sp>
      <p:sp>
        <p:nvSpPr>
          <p:cNvPr id="34" name="Rectangle 33"/>
          <p:cNvSpPr/>
          <p:nvPr/>
        </p:nvSpPr>
        <p:spPr>
          <a:xfrm>
            <a:off x="146583" y="26757"/>
            <a:ext cx="8837201" cy="830997"/>
          </a:xfrm>
          <a:prstGeom prst="rect">
            <a:avLst/>
          </a:prstGeom>
        </p:spPr>
        <p:txBody>
          <a:bodyPr wrap="square">
            <a:spAutoFit/>
          </a:bodyPr>
          <a:lstStyle/>
          <a:p>
            <a:pPr algn="ctr"/>
            <a:r>
              <a:rPr lang="en-US" sz="4800" b="1" spc="300" dirty="0">
                <a:solidFill>
                  <a:srgbClr val="FF0000"/>
                </a:solidFill>
                <a:effectLst>
                  <a:outerShdw blurRad="50800" dist="38100" dir="2700000" algn="tl" rotWithShape="0">
                    <a:prstClr val="black">
                      <a:alpha val="40000"/>
                    </a:prstClr>
                  </a:outerShdw>
                </a:effectLst>
              </a:rPr>
              <a:t>ON MILLENNIAL STEREOTYPES</a:t>
            </a:r>
          </a:p>
        </p:txBody>
      </p:sp>
      <p:grpSp>
        <p:nvGrpSpPr>
          <p:cNvPr id="21" name="Group 20"/>
          <p:cNvGrpSpPr/>
          <p:nvPr/>
        </p:nvGrpSpPr>
        <p:grpSpPr>
          <a:xfrm>
            <a:off x="2312090" y="4816687"/>
            <a:ext cx="1955109" cy="1922601"/>
            <a:chOff x="2312090" y="4816687"/>
            <a:chExt cx="1955109" cy="1922601"/>
          </a:xfrm>
        </p:grpSpPr>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sp>
          <p:nvSpPr>
            <p:cNvPr id="35" name="Oval 34"/>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45866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45583" y="4983390"/>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2" name="Oval 31"/>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sp>
        <p:nvSpPr>
          <p:cNvPr id="34" name="Oval 33"/>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ular Callout 34"/>
          <p:cNvSpPr/>
          <p:nvPr/>
        </p:nvSpPr>
        <p:spPr>
          <a:xfrm>
            <a:off x="2312090" y="935899"/>
            <a:ext cx="6635067" cy="3039202"/>
          </a:xfrm>
          <a:prstGeom prst="wedgeRoundRectCallout">
            <a:avLst>
              <a:gd name="adj1" fmla="val -36777"/>
              <a:gd name="adj2" fmla="val 7633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476500" y="935898"/>
            <a:ext cx="6299200" cy="2862322"/>
          </a:xfrm>
          <a:prstGeom prst="rect">
            <a:avLst/>
          </a:prstGeom>
        </p:spPr>
        <p:txBody>
          <a:bodyPr wrap="square">
            <a:spAutoFit/>
          </a:bodyPr>
          <a:lstStyle/>
          <a:p>
            <a:pPr algn="r"/>
            <a:r>
              <a:rPr lang="en-US" sz="3600" b="1" dirty="0">
                <a:solidFill>
                  <a:srgbClr val="FFFFFF"/>
                </a:solidFill>
              </a:rPr>
              <a:t>Sarah: I think there is some truth to the stereotype that we rely on technology so much that it detaches us from some forms of communication. </a:t>
            </a:r>
          </a:p>
        </p:txBody>
      </p:sp>
      <p:sp>
        <p:nvSpPr>
          <p:cNvPr id="36" name="Rectangle 35"/>
          <p:cNvSpPr/>
          <p:nvPr/>
        </p:nvSpPr>
        <p:spPr>
          <a:xfrm>
            <a:off x="146583" y="26757"/>
            <a:ext cx="8837201" cy="830997"/>
          </a:xfrm>
          <a:prstGeom prst="rect">
            <a:avLst/>
          </a:prstGeom>
        </p:spPr>
        <p:txBody>
          <a:bodyPr wrap="square">
            <a:spAutoFit/>
          </a:bodyPr>
          <a:lstStyle/>
          <a:p>
            <a:pPr algn="ctr"/>
            <a:r>
              <a:rPr lang="en-US" sz="4800" b="1" spc="300" dirty="0">
                <a:solidFill>
                  <a:srgbClr val="FF0000"/>
                </a:solidFill>
                <a:effectLst>
                  <a:outerShdw blurRad="50800" dist="38100" dir="2700000" algn="tl" rotWithShape="0">
                    <a:prstClr val="black">
                      <a:alpha val="40000"/>
                    </a:prstClr>
                  </a:outerShdw>
                </a:effectLst>
              </a:rPr>
              <a:t>ON MILLENNIAL STEREOTYPES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Tree>
    <p:extLst>
      <p:ext uri="{BB962C8B-B14F-4D97-AF65-F5344CB8AC3E}">
        <p14:creationId xmlns:p14="http://schemas.microsoft.com/office/powerpoint/2010/main" val="2058226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p:blipFill>
        <p:spPr>
          <a:xfrm>
            <a:off x="-239903" y="0"/>
            <a:ext cx="9844844" cy="7032031"/>
          </a:xfrm>
          <a:prstGeom prst="rect">
            <a:avLst/>
          </a:prstGeom>
        </p:spPr>
      </p:pic>
      <p:sp>
        <p:nvSpPr>
          <p:cNvPr id="5" name="Rectangle 4"/>
          <p:cNvSpPr/>
          <p:nvPr/>
        </p:nvSpPr>
        <p:spPr>
          <a:xfrm>
            <a:off x="495547" y="-17697"/>
            <a:ext cx="10978698" cy="923330"/>
          </a:xfrm>
          <a:prstGeom prst="rect">
            <a:avLst/>
          </a:prstGeom>
          <a:noFill/>
        </p:spPr>
        <p:txBody>
          <a:bodyPr wrap="square" lIns="91440" tIns="45720" rIns="91440" bIns="45720">
            <a:spAutoFit/>
          </a:bodyPr>
          <a:lstStyle/>
          <a:p>
            <a:r>
              <a:rPr lang="en-US" sz="5400" b="1" cap="none" spc="6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MILLENNIAL</a:t>
            </a:r>
          </a:p>
        </p:txBody>
      </p:sp>
      <p:sp>
        <p:nvSpPr>
          <p:cNvPr id="8" name="Rectangle 7"/>
          <p:cNvSpPr/>
          <p:nvPr/>
        </p:nvSpPr>
        <p:spPr>
          <a:xfrm>
            <a:off x="1767597" y="649153"/>
            <a:ext cx="7984378" cy="1015663"/>
          </a:xfrm>
          <a:prstGeom prst="rect">
            <a:avLst/>
          </a:prstGeom>
          <a:noFill/>
        </p:spPr>
        <p:txBody>
          <a:bodyPr wrap="square" lIns="91440" tIns="45720" rIns="91440" bIns="45720">
            <a:spAutoFit/>
          </a:bodyPr>
          <a:lstStyle/>
          <a:p>
            <a:pPr algn="ctr"/>
            <a:r>
              <a:rPr lang="en-US" sz="6000" b="1" cap="none" spc="6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HOMEBUYING</a:t>
            </a:r>
          </a:p>
        </p:txBody>
      </p:sp>
      <p:pic>
        <p:nvPicPr>
          <p:cNvPr id="3" name="Millennials- Defined, Explained &amp; Illustrat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 y="660340"/>
            <a:ext cx="812800" cy="812800"/>
          </a:xfrm>
          <a:prstGeom prst="rect">
            <a:avLst/>
          </a:prstGeom>
        </p:spPr>
      </p:pic>
      <p:sp>
        <p:nvSpPr>
          <p:cNvPr id="4" name="Rectangle 3"/>
          <p:cNvSpPr/>
          <p:nvPr/>
        </p:nvSpPr>
        <p:spPr>
          <a:xfrm>
            <a:off x="1561965" y="138499"/>
            <a:ext cx="10714933" cy="646331"/>
          </a:xfrm>
          <a:prstGeom prst="rect">
            <a:avLst/>
          </a:prstGeom>
          <a:noFill/>
        </p:spPr>
        <p:txBody>
          <a:bodyPr wrap="square" lIns="91440" tIns="45720" rIns="91440" bIns="45720">
            <a:spAutoFit/>
          </a:bodyPr>
          <a:lstStyle/>
          <a:p>
            <a:pPr algn="ctr"/>
            <a:r>
              <a:rPr lang="en-US" sz="3600" b="1" i="1" spc="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 Into</a:t>
            </a:r>
            <a:endParaRPr lang="en-US" sz="6000" b="1" i="1" cap="none" spc="6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4008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240" fill="hold"/>
                                        <p:tgtEl>
                                          <p:spTgt spid="3"/>
                                        </p:tgtEl>
                                      </p:cBhvr>
                                    </p:cmd>
                                  </p:childTnLst>
                                </p:cTn>
                              </p:par>
                            </p:childTnLst>
                          </p:cTn>
                        </p:par>
                      </p:childTnLst>
                    </p:cTn>
                  </p:par>
                </p:childTnLst>
              </p:cTn>
              <p:nextCondLst>
                <p:cond evt="onClick" delay="0">
                  <p:tgtEl>
                    <p:spTgt spid="3"/>
                  </p:tgtEl>
                </p:cond>
              </p:nextCondLst>
            </p:seq>
            <p:audio>
              <p:cMediaNode vol="100000">
                <p:cTn id="12" repeatCount="10000"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2312090" y="4816687"/>
            <a:ext cx="1955109" cy="1922601"/>
            <a:chOff x="2312090" y="4816687"/>
            <a:chExt cx="1955109" cy="1922601"/>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sp>
          <p:nvSpPr>
            <p:cNvPr id="22" name="Oval 21"/>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ounded Rectangular Callout 31"/>
          <p:cNvSpPr/>
          <p:nvPr/>
        </p:nvSpPr>
        <p:spPr>
          <a:xfrm>
            <a:off x="482600" y="1709573"/>
            <a:ext cx="5837071" cy="3159323"/>
          </a:xfrm>
          <a:prstGeom prst="wedgeRoundRectCallout">
            <a:avLst>
              <a:gd name="adj1" fmla="val 65682"/>
              <a:gd name="adj2" fmla="val 191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73100" y="1777504"/>
            <a:ext cx="5557671" cy="2862322"/>
          </a:xfrm>
          <a:prstGeom prst="rect">
            <a:avLst/>
          </a:prstGeom>
        </p:spPr>
        <p:txBody>
          <a:bodyPr wrap="square">
            <a:spAutoFit/>
          </a:bodyPr>
          <a:lstStyle/>
          <a:p>
            <a:r>
              <a:rPr lang="en-US" sz="3600" b="1" dirty="0">
                <a:solidFill>
                  <a:schemeClr val="bg1"/>
                </a:solidFill>
              </a:rPr>
              <a:t>Jacob:  At some point, people should pick up the phone and call another person and have some actual human interaction. </a:t>
            </a:r>
          </a:p>
        </p:txBody>
      </p:sp>
      <p:sp>
        <p:nvSpPr>
          <p:cNvPr id="33" name="Rectangle 32"/>
          <p:cNvSpPr/>
          <p:nvPr/>
        </p:nvSpPr>
        <p:spPr>
          <a:xfrm>
            <a:off x="146583" y="26757"/>
            <a:ext cx="8837201" cy="830997"/>
          </a:xfrm>
          <a:prstGeom prst="rect">
            <a:avLst/>
          </a:prstGeom>
        </p:spPr>
        <p:txBody>
          <a:bodyPr wrap="square">
            <a:spAutoFit/>
          </a:bodyPr>
          <a:lstStyle/>
          <a:p>
            <a:pPr algn="ctr"/>
            <a:r>
              <a:rPr lang="en-US" sz="4800" b="1" spc="300" dirty="0">
                <a:solidFill>
                  <a:srgbClr val="FF0000"/>
                </a:solidFill>
                <a:effectLst>
                  <a:outerShdw blurRad="50800" dist="38100" dir="2700000" algn="tl" rotWithShape="0">
                    <a:prstClr val="black">
                      <a:alpha val="40000"/>
                    </a:prstClr>
                  </a:outerShdw>
                </a:effectLst>
              </a:rPr>
              <a:t>ON MILLENNIAL STEREOTYPES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Tree>
    <p:extLst>
      <p:ext uri="{BB962C8B-B14F-4D97-AF65-F5344CB8AC3E}">
        <p14:creationId xmlns:p14="http://schemas.microsoft.com/office/powerpoint/2010/main" val="1830528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ular Callout 28"/>
          <p:cNvSpPr/>
          <p:nvPr/>
        </p:nvSpPr>
        <p:spPr>
          <a:xfrm>
            <a:off x="2654300" y="1120577"/>
            <a:ext cx="5753100" cy="3859319"/>
          </a:xfrm>
          <a:prstGeom prst="wedgeRoundRectCallout">
            <a:avLst>
              <a:gd name="adj1" fmla="val -66621"/>
              <a:gd name="adj2" fmla="val -2787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2881966" y="1210371"/>
            <a:ext cx="5295900" cy="3539430"/>
          </a:xfrm>
          <a:prstGeom prst="rect">
            <a:avLst/>
          </a:prstGeom>
        </p:spPr>
        <p:txBody>
          <a:bodyPr wrap="square">
            <a:spAutoFit/>
          </a:bodyPr>
          <a:lstStyle/>
          <a:p>
            <a:pPr algn="r"/>
            <a:r>
              <a:rPr lang="en-US" sz="3200" b="1" dirty="0">
                <a:solidFill>
                  <a:srgbClr val="FFFFFF"/>
                </a:solidFill>
              </a:rPr>
              <a:t>Saba:   </a:t>
            </a:r>
          </a:p>
          <a:p>
            <a:pPr algn="r"/>
            <a:r>
              <a:rPr lang="en-US" sz="3200" b="1" dirty="0">
                <a:solidFill>
                  <a:srgbClr val="FFFFFF"/>
                </a:solidFill>
              </a:rPr>
              <a:t>One thing that’s positive for our generation is that we’re collaborative. Particularly in the workplace, we really think about how what we do impacts everyone else. </a:t>
            </a:r>
          </a:p>
        </p:txBody>
      </p:sp>
      <p:sp>
        <p:nvSpPr>
          <p:cNvPr id="32" name="Rectangle 31"/>
          <p:cNvSpPr/>
          <p:nvPr/>
        </p:nvSpPr>
        <p:spPr>
          <a:xfrm>
            <a:off x="146583" y="26757"/>
            <a:ext cx="8837201" cy="830997"/>
          </a:xfrm>
          <a:prstGeom prst="rect">
            <a:avLst/>
          </a:prstGeom>
        </p:spPr>
        <p:txBody>
          <a:bodyPr wrap="square">
            <a:spAutoFit/>
          </a:bodyPr>
          <a:lstStyle/>
          <a:p>
            <a:pPr algn="ctr"/>
            <a:r>
              <a:rPr lang="en-US" sz="4800" b="1" spc="300" dirty="0">
                <a:solidFill>
                  <a:srgbClr val="FF0000"/>
                </a:solidFill>
                <a:effectLst>
                  <a:outerShdw blurRad="50800" dist="38100" dir="2700000" algn="tl" rotWithShape="0">
                    <a:prstClr val="black">
                      <a:alpha val="40000"/>
                    </a:prstClr>
                  </a:outerShdw>
                </a:effectLst>
              </a:rPr>
              <a:t>ON MILLENNIAL STEREOTYPES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Tree>
    <p:extLst>
      <p:ext uri="{BB962C8B-B14F-4D97-AF65-F5344CB8AC3E}">
        <p14:creationId xmlns:p14="http://schemas.microsoft.com/office/powerpoint/2010/main" val="4071676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ounded Rectangular Callout 2"/>
          <p:cNvSpPr/>
          <p:nvPr/>
        </p:nvSpPr>
        <p:spPr>
          <a:xfrm>
            <a:off x="312795" y="935899"/>
            <a:ext cx="6506632" cy="4628664"/>
          </a:xfrm>
          <a:prstGeom prst="wedgeRoundRectCallout">
            <a:avLst>
              <a:gd name="adj1" fmla="val 57473"/>
              <a:gd name="adj2" fmla="val -2390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451859" y="1177696"/>
            <a:ext cx="6186008" cy="4031873"/>
          </a:xfrm>
          <a:prstGeom prst="rect">
            <a:avLst/>
          </a:prstGeom>
        </p:spPr>
        <p:txBody>
          <a:bodyPr wrap="square">
            <a:spAutoFit/>
          </a:bodyPr>
          <a:lstStyle/>
          <a:p>
            <a:r>
              <a:rPr lang="en-US" sz="3200" b="1" dirty="0">
                <a:solidFill>
                  <a:srgbClr val="FFFFFF"/>
                </a:solidFill>
              </a:rPr>
              <a:t>Susanna:  Millennials want to find purpose in what they do, and they like giving back. I listen to my friends all the time complain, “I wish I had a job where I was doing something that mattered.” Then they come out and volunteer or give money.</a:t>
            </a:r>
          </a:p>
        </p:txBody>
      </p:sp>
      <p:sp>
        <p:nvSpPr>
          <p:cNvPr id="29" name="Rectangle 28"/>
          <p:cNvSpPr/>
          <p:nvPr/>
        </p:nvSpPr>
        <p:spPr>
          <a:xfrm>
            <a:off x="146583" y="26757"/>
            <a:ext cx="8837201" cy="830997"/>
          </a:xfrm>
          <a:prstGeom prst="rect">
            <a:avLst/>
          </a:prstGeom>
        </p:spPr>
        <p:txBody>
          <a:bodyPr wrap="square">
            <a:spAutoFit/>
          </a:bodyPr>
          <a:lstStyle/>
          <a:p>
            <a:pPr algn="ctr"/>
            <a:r>
              <a:rPr lang="en-US" sz="4800" b="1" spc="300" dirty="0">
                <a:solidFill>
                  <a:srgbClr val="FF0000"/>
                </a:solidFill>
                <a:effectLst>
                  <a:outerShdw blurRad="50800" dist="38100" dir="2700000" algn="tl" rotWithShape="0">
                    <a:prstClr val="black">
                      <a:alpha val="40000"/>
                    </a:prstClr>
                  </a:outerShdw>
                </a:effectLst>
              </a:rPr>
              <a:t>ON MILLENNIAL STEREOTYPES</a:t>
            </a:r>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Tree>
    <p:extLst>
      <p:ext uri="{BB962C8B-B14F-4D97-AF65-F5344CB8AC3E}">
        <p14:creationId xmlns:p14="http://schemas.microsoft.com/office/powerpoint/2010/main" val="1122174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illeni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grpSp>
        <p:nvGrpSpPr>
          <p:cNvPr id="2" name="Group 1"/>
          <p:cNvGrpSpPr/>
          <p:nvPr/>
        </p:nvGrpSpPr>
        <p:grpSpPr>
          <a:xfrm>
            <a:off x="173095" y="2040799"/>
            <a:ext cx="4983105" cy="3064581"/>
            <a:chOff x="173095" y="2040799"/>
            <a:chExt cx="4983105" cy="3064581"/>
          </a:xfrm>
        </p:grpSpPr>
        <p:sp>
          <p:nvSpPr>
            <p:cNvPr id="8" name="Rounded Rectangular Callout 7"/>
            <p:cNvSpPr/>
            <p:nvPr/>
          </p:nvSpPr>
          <p:spPr>
            <a:xfrm>
              <a:off x="173095" y="2040799"/>
              <a:ext cx="4983105" cy="3064581"/>
            </a:xfrm>
            <a:prstGeom prst="wedgeRoundRectCallout">
              <a:avLst>
                <a:gd name="adj1" fmla="val 71490"/>
                <a:gd name="adj2" fmla="val -214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06400" y="2243434"/>
              <a:ext cx="4648200" cy="2585323"/>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HOURS ONLINE PER WEEK</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grpSp>
        <p:nvGrpSpPr>
          <p:cNvPr id="9" name="Group 8"/>
          <p:cNvGrpSpPr/>
          <p:nvPr/>
        </p:nvGrpSpPr>
        <p:grpSpPr>
          <a:xfrm>
            <a:off x="2563047" y="3725489"/>
            <a:ext cx="6034853" cy="3618955"/>
            <a:chOff x="173095" y="2040799"/>
            <a:chExt cx="4983105" cy="3618955"/>
          </a:xfrm>
        </p:grpSpPr>
        <p:sp>
          <p:nvSpPr>
            <p:cNvPr id="10" name="Rounded Rectangular Callout 9"/>
            <p:cNvSpPr/>
            <p:nvPr/>
          </p:nvSpPr>
          <p:spPr>
            <a:xfrm>
              <a:off x="173095" y="2040799"/>
              <a:ext cx="4983105" cy="3064581"/>
            </a:xfrm>
            <a:prstGeom prst="wedgeRoundRectCallout">
              <a:avLst>
                <a:gd name="adj1" fmla="val -66141"/>
                <a:gd name="adj2" fmla="val 266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06400" y="2243434"/>
              <a:ext cx="4648200" cy="3416320"/>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r>
                <a:rPr lang="en-US" sz="54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GEN TO GROW UP AS “DIGITAL NATIVES”</a:t>
              </a:r>
            </a:p>
          </p:txBody>
        </p:sp>
      </p:grpSp>
      <p:grpSp>
        <p:nvGrpSpPr>
          <p:cNvPr id="13" name="Group 12"/>
          <p:cNvGrpSpPr/>
          <p:nvPr/>
        </p:nvGrpSpPr>
        <p:grpSpPr>
          <a:xfrm>
            <a:off x="2592403" y="3725489"/>
            <a:ext cx="6034853" cy="3064581"/>
            <a:chOff x="173095" y="2040799"/>
            <a:chExt cx="4983105" cy="3064581"/>
          </a:xfrm>
        </p:grpSpPr>
        <p:sp>
          <p:nvSpPr>
            <p:cNvPr id="14" name="Rounded Rectangular Callout 13"/>
            <p:cNvSpPr/>
            <p:nvPr/>
          </p:nvSpPr>
          <p:spPr>
            <a:xfrm>
              <a:off x="173095" y="2040799"/>
              <a:ext cx="4983105" cy="3064581"/>
            </a:xfrm>
            <a:prstGeom prst="wedgeRoundRectCallout">
              <a:avLst>
                <a:gd name="adj1" fmla="val -66141"/>
                <a:gd name="adj2" fmla="val 266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06400" y="2243434"/>
              <a:ext cx="4648200" cy="2585323"/>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Always having access to information</a:t>
              </a:r>
            </a:p>
          </p:txBody>
        </p:sp>
      </p:grpSp>
    </p:spTree>
    <p:extLst>
      <p:ext uri="{BB962C8B-B14F-4D97-AF65-F5344CB8AC3E}">
        <p14:creationId xmlns:p14="http://schemas.microsoft.com/office/powerpoint/2010/main" val="94556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milleni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grpSp>
        <p:nvGrpSpPr>
          <p:cNvPr id="2" name="Group 1"/>
          <p:cNvGrpSpPr/>
          <p:nvPr/>
        </p:nvGrpSpPr>
        <p:grpSpPr>
          <a:xfrm>
            <a:off x="401695" y="3908227"/>
            <a:ext cx="7142105" cy="3064581"/>
            <a:chOff x="-385141" y="1986118"/>
            <a:chExt cx="4983105" cy="3064581"/>
          </a:xfrm>
        </p:grpSpPr>
        <p:sp>
          <p:nvSpPr>
            <p:cNvPr id="8" name="Rounded Rectangular Callout 7"/>
            <p:cNvSpPr/>
            <p:nvPr/>
          </p:nvSpPr>
          <p:spPr>
            <a:xfrm>
              <a:off x="-385141" y="1986118"/>
              <a:ext cx="4983105" cy="3064581"/>
            </a:xfrm>
            <a:prstGeom prst="wedgeRoundRectCallout">
              <a:avLst>
                <a:gd name="adj1" fmla="val 756"/>
                <a:gd name="adj2" fmla="val -6493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58167" y="2243434"/>
              <a:ext cx="4648200" cy="2585323"/>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Use SM for content discovery more than search engines</a:t>
              </a:r>
            </a:p>
          </p:txBody>
        </p:sp>
      </p:grpSp>
      <p:grpSp>
        <p:nvGrpSpPr>
          <p:cNvPr id="16" name="Group 15"/>
          <p:cNvGrpSpPr/>
          <p:nvPr/>
        </p:nvGrpSpPr>
        <p:grpSpPr>
          <a:xfrm>
            <a:off x="363595" y="3908227"/>
            <a:ext cx="7142105" cy="3064581"/>
            <a:chOff x="-385141" y="1986118"/>
            <a:chExt cx="4983105" cy="3064581"/>
          </a:xfrm>
        </p:grpSpPr>
        <p:sp>
          <p:nvSpPr>
            <p:cNvPr id="17" name="Rounded Rectangular Callout 16"/>
            <p:cNvSpPr/>
            <p:nvPr/>
          </p:nvSpPr>
          <p:spPr>
            <a:xfrm>
              <a:off x="-385141" y="1986118"/>
              <a:ext cx="4983105" cy="3064581"/>
            </a:xfrm>
            <a:prstGeom prst="wedgeRoundRectCallout">
              <a:avLst>
                <a:gd name="adj1" fmla="val 756"/>
                <a:gd name="adj2" fmla="val -6493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258167" y="2243434"/>
              <a:ext cx="4648200" cy="2585323"/>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Millennials want to buy from PEOPLE, not corporations</a:t>
              </a:r>
            </a:p>
          </p:txBody>
        </p:sp>
      </p:grpSp>
    </p:spTree>
    <p:extLst>
      <p:ext uri="{BB962C8B-B14F-4D97-AF65-F5344CB8AC3E}">
        <p14:creationId xmlns:p14="http://schemas.microsoft.com/office/powerpoint/2010/main" val="15293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57454036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54"/>
            <a:ext cx="9144000" cy="6893750"/>
          </a:xfrm>
          <a:prstGeom prst="rect">
            <a:avLst/>
          </a:prstGeom>
        </p:spPr>
      </p:pic>
    </p:spTree>
    <p:extLst>
      <p:ext uri="{BB962C8B-B14F-4D97-AF65-F5344CB8AC3E}">
        <p14:creationId xmlns:p14="http://schemas.microsoft.com/office/powerpoint/2010/main" val="440264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57454036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54"/>
            <a:ext cx="9144000" cy="6893750"/>
          </a:xfrm>
          <a:prstGeom prst="rect">
            <a:avLst/>
          </a:prstGeom>
        </p:spPr>
      </p:pic>
      <p:pic>
        <p:nvPicPr>
          <p:cNvPr id="3" name="Millennials- Defined, Explained &amp; Illustrat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 y="660340"/>
            <a:ext cx="812800" cy="812800"/>
          </a:xfrm>
          <a:prstGeom prst="rect">
            <a:avLst/>
          </a:prstGeom>
        </p:spPr>
      </p:pic>
      <p:sp>
        <p:nvSpPr>
          <p:cNvPr id="13" name="Rectangle 12"/>
          <p:cNvSpPr/>
          <p:nvPr/>
        </p:nvSpPr>
        <p:spPr>
          <a:xfrm>
            <a:off x="563554" y="2916715"/>
            <a:ext cx="7984378" cy="1446550"/>
          </a:xfrm>
          <a:prstGeom prst="rect">
            <a:avLst/>
          </a:prstGeom>
          <a:solidFill>
            <a:schemeClr val="bg1">
              <a:alpha val="71000"/>
            </a:schemeClr>
          </a:solidFill>
        </p:spPr>
        <p:txBody>
          <a:bodyPr wrap="square" lIns="91440" tIns="45720" rIns="91440" bIns="45720">
            <a:spAutoFit/>
          </a:bodyPr>
          <a:lstStyle/>
          <a:p>
            <a:pPr algn="ctr"/>
            <a:r>
              <a:rPr lang="en-US" sz="8800" b="1" cap="none" spc="600" dirty="0">
                <a:ln w="12700">
                  <a:solidFill>
                    <a:schemeClr val="tx2">
                      <a:satMod val="155000"/>
                    </a:schemeClr>
                  </a:solidFill>
                  <a:prstDash val="solid"/>
                </a:ln>
                <a:solidFill>
                  <a:srgbClr val="5FCAF4"/>
                </a:solidFill>
                <a:effectLst>
                  <a:outerShdw blurRad="41275" dist="20320" dir="1800000" algn="tl" rotWithShape="0">
                    <a:srgbClr val="000000">
                      <a:alpha val="40000"/>
                    </a:srgbClr>
                  </a:outerShdw>
                </a:effectLst>
              </a:rPr>
              <a:t>15 MIN BREAK</a:t>
            </a:r>
          </a:p>
        </p:txBody>
      </p:sp>
    </p:spTree>
    <p:extLst>
      <p:ext uri="{BB962C8B-B14F-4D97-AF65-F5344CB8AC3E}">
        <p14:creationId xmlns:p14="http://schemas.microsoft.com/office/powerpoint/2010/main" val="7067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396" fill="hold"/>
                                        <p:tgtEl>
                                          <p:spTgt spid="3"/>
                                        </p:tgtEl>
                                      </p:cBhvr>
                                    </p:cmd>
                                  </p:childTnLst>
                                </p:cTn>
                              </p:par>
                            </p:childTnLst>
                          </p:cTn>
                        </p:par>
                      </p:childTnLst>
                    </p:cTn>
                  </p:par>
                </p:childTnLst>
              </p:cTn>
              <p:nextCondLst>
                <p:cond evt="onClick" delay="0">
                  <p:tgtEl>
                    <p:spTgt spid="3"/>
                  </p:tgtEl>
                </p:cond>
              </p:nextCondLst>
            </p:seq>
            <p:audio>
              <p:cMediaNode vol="56604">
                <p:cTn id="12" repeatCount="10000"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583" y="2769957"/>
            <a:ext cx="8837201" cy="1107996"/>
          </a:xfrm>
          <a:prstGeom prst="rect">
            <a:avLst/>
          </a:prstGeom>
        </p:spPr>
        <p:txBody>
          <a:bodyPr wrap="square">
            <a:spAutoFit/>
          </a:bodyPr>
          <a:lstStyle/>
          <a:p>
            <a:pPr algn="ctr"/>
            <a:r>
              <a:rPr lang="en-US" sz="6600" b="1" spc="600" dirty="0">
                <a:solidFill>
                  <a:srgbClr val="5FCAF4"/>
                </a:solidFill>
                <a:effectLst>
                  <a:outerShdw blurRad="50800" dist="38100" dir="2700000" algn="tl" rotWithShape="0">
                    <a:prstClr val="black">
                      <a:alpha val="40000"/>
                    </a:prstClr>
                  </a:outerShdw>
                </a:effectLst>
              </a:rPr>
              <a:t>TECH TOOLS</a:t>
            </a:r>
          </a:p>
        </p:txBody>
      </p:sp>
    </p:spTree>
    <p:extLst>
      <p:ext uri="{BB962C8B-B14F-4D97-AF65-F5344CB8AC3E}">
        <p14:creationId xmlns:p14="http://schemas.microsoft.com/office/powerpoint/2010/main" val="2358575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69" y="1587501"/>
            <a:ext cx="8296315" cy="4340456"/>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SIGNATURE</a:t>
            </a:r>
          </a:p>
        </p:txBody>
      </p:sp>
    </p:spTree>
    <p:extLst>
      <p:ext uri="{BB962C8B-B14F-4D97-AF65-F5344CB8AC3E}">
        <p14:creationId xmlns:p14="http://schemas.microsoft.com/office/powerpoint/2010/main" val="11177147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ilight6_1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PHOTOGRAPHY</a:t>
            </a:r>
          </a:p>
        </p:txBody>
      </p:sp>
    </p:spTree>
    <p:extLst>
      <p:ext uri="{BB962C8B-B14F-4D97-AF65-F5344CB8AC3E}">
        <p14:creationId xmlns:p14="http://schemas.microsoft.com/office/powerpoint/2010/main" val="308767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939800" y="1506835"/>
            <a:ext cx="7480300" cy="3785652"/>
          </a:xfrm>
          <a:prstGeom prst="rect">
            <a:avLst/>
          </a:prstGeom>
          <a:noFill/>
        </p:spPr>
        <p:txBody>
          <a:bodyPr wrap="square" lIns="91440" tIns="45720" rIns="91440" bIns="45720">
            <a:spAutoFit/>
          </a:bodyPr>
          <a:lstStyle/>
          <a:p>
            <a:pPr algn="ctr"/>
            <a:r>
              <a:rPr lang="en-US" sz="8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MILLENNIALS</a:t>
            </a:r>
            <a:br>
              <a:rPr lang="en-US" sz="8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8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8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WHO ARE THEY?</a:t>
            </a:r>
          </a:p>
        </p:txBody>
      </p:sp>
    </p:spTree>
    <p:extLst>
      <p:ext uri="{BB962C8B-B14F-4D97-AF65-F5344CB8AC3E}">
        <p14:creationId xmlns:p14="http://schemas.microsoft.com/office/powerpoint/2010/main" val="1037768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ilight6_1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PHOTOGRAPHY</a:t>
            </a:r>
          </a:p>
        </p:txBody>
      </p:sp>
      <p:sp>
        <p:nvSpPr>
          <p:cNvPr id="7" name="Rectangle 6"/>
          <p:cNvSpPr/>
          <p:nvPr/>
        </p:nvSpPr>
        <p:spPr>
          <a:xfrm>
            <a:off x="431800" y="1058545"/>
            <a:ext cx="8293100" cy="5016757"/>
          </a:xfrm>
          <a:prstGeom prst="rect">
            <a:avLst/>
          </a:prstGeom>
          <a:solidFill>
            <a:schemeClr val="bg1">
              <a:alpha val="73000"/>
            </a:schemeClr>
          </a:solidFill>
        </p:spPr>
        <p:txBody>
          <a:bodyPr wrap="square">
            <a:spAutoFit/>
          </a:bodyPr>
          <a:lstStyle/>
          <a:p>
            <a:r>
              <a:rPr lang="en-US" sz="3200" b="1" dirty="0">
                <a:solidFill>
                  <a:srgbClr val="000000"/>
                </a:solidFill>
              </a:rPr>
              <a:t>In an internal case study, IMOTO—a company creating real estate photography for both sellers and REALTORS®—compared 350 listings using their professional photography against 350 similar listings in the same ZIP code.</a:t>
            </a:r>
          </a:p>
          <a:p>
            <a:endParaRPr lang="en-US" sz="3200" b="1" dirty="0">
              <a:solidFill>
                <a:srgbClr val="000000"/>
              </a:solidFill>
            </a:endParaRPr>
          </a:p>
          <a:p>
            <a:r>
              <a:rPr lang="en-US" sz="3200" b="1" dirty="0">
                <a:solidFill>
                  <a:srgbClr val="000000"/>
                </a:solidFill>
              </a:rPr>
              <a:t>Listings using IMOTO’s professional photography sold 50% faster and 39% closer to the original listing price than similar homes without professional photos.</a:t>
            </a:r>
          </a:p>
        </p:txBody>
      </p:sp>
    </p:spTree>
    <p:extLst>
      <p:ext uri="{BB962C8B-B14F-4D97-AF65-F5344CB8AC3E}">
        <p14:creationId xmlns:p14="http://schemas.microsoft.com/office/powerpoint/2010/main" val="14236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ilight6_1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PHOTOGRAPHY</a:t>
            </a:r>
          </a:p>
        </p:txBody>
      </p:sp>
      <p:sp>
        <p:nvSpPr>
          <p:cNvPr id="7" name="Rectangle 6"/>
          <p:cNvSpPr/>
          <p:nvPr/>
        </p:nvSpPr>
        <p:spPr>
          <a:xfrm>
            <a:off x="431800" y="1058545"/>
            <a:ext cx="8293100" cy="5016757"/>
          </a:xfrm>
          <a:prstGeom prst="rect">
            <a:avLst/>
          </a:prstGeom>
          <a:solidFill>
            <a:schemeClr val="bg1">
              <a:alpha val="73000"/>
            </a:schemeClr>
          </a:solidFill>
        </p:spPr>
        <p:txBody>
          <a:bodyPr wrap="square">
            <a:spAutoFit/>
          </a:bodyPr>
          <a:lstStyle/>
          <a:p>
            <a:r>
              <a:rPr lang="en-US" sz="3200" b="1" dirty="0"/>
              <a:t>The statistics department at Latter &amp; Blum, a New Orleans-based real estate agency, also found listings using IMOTO’s professional photography were viewed 118% more than comparable listings.</a:t>
            </a:r>
          </a:p>
          <a:p>
            <a:endParaRPr lang="en-US" sz="3200" b="1" dirty="0"/>
          </a:p>
          <a:p>
            <a:r>
              <a:rPr lang="en-US" sz="3200" b="1" dirty="0"/>
              <a:t>And while professional photography may help you sell your house faster—or for closer to list price—it still all depends on who you hire and how you use the photos.</a:t>
            </a:r>
          </a:p>
        </p:txBody>
      </p:sp>
    </p:spTree>
    <p:extLst>
      <p:ext uri="{BB962C8B-B14F-4D97-AF65-F5344CB8AC3E}">
        <p14:creationId xmlns:p14="http://schemas.microsoft.com/office/powerpoint/2010/main" val="2329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PHOTOGRAPHY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22972"/>
            <a:ext cx="5994400" cy="5658714"/>
          </a:xfrm>
          <a:prstGeom prst="rect">
            <a:avLst/>
          </a:prstGeom>
        </p:spPr>
      </p:pic>
      <p:sp>
        <p:nvSpPr>
          <p:cNvPr id="5" name="Rectangle 4"/>
          <p:cNvSpPr/>
          <p:nvPr/>
        </p:nvSpPr>
        <p:spPr>
          <a:xfrm>
            <a:off x="4533900" y="1022972"/>
            <a:ext cx="4449884" cy="923330"/>
          </a:xfrm>
          <a:prstGeom prst="rect">
            <a:avLst/>
          </a:prstGeom>
        </p:spPr>
        <p:txBody>
          <a:bodyPr wrap="square">
            <a:spAutoFit/>
          </a:bodyPr>
          <a:lstStyle/>
          <a:p>
            <a:pPr algn="r"/>
            <a:r>
              <a:rPr lang="en-US" sz="5400" b="1" dirty="0" err="1">
                <a:solidFill>
                  <a:srgbClr val="000000"/>
                </a:solidFill>
              </a:rPr>
              <a:t>olloclip</a:t>
            </a:r>
            <a:endParaRPr lang="en-US" sz="5400" dirty="0">
              <a:solidFill>
                <a:srgbClr val="000000"/>
              </a:solidFill>
            </a:endParaRPr>
          </a:p>
        </p:txBody>
      </p:sp>
      <p:sp>
        <p:nvSpPr>
          <p:cNvPr id="4" name="Rectangle 3"/>
          <p:cNvSpPr/>
          <p:nvPr/>
        </p:nvSpPr>
        <p:spPr>
          <a:xfrm>
            <a:off x="3860800" y="1857402"/>
            <a:ext cx="5122984" cy="1077218"/>
          </a:xfrm>
          <a:prstGeom prst="rect">
            <a:avLst/>
          </a:prstGeom>
        </p:spPr>
        <p:txBody>
          <a:bodyPr wrap="square">
            <a:spAutoFit/>
          </a:bodyPr>
          <a:lstStyle/>
          <a:p>
            <a:pPr algn="r"/>
            <a:r>
              <a:rPr lang="en-US" sz="3200" b="1" dirty="0"/>
              <a:t>Clip-on wide angle lens for </a:t>
            </a:r>
            <a:r>
              <a:rPr lang="en-US" sz="3200" b="1" dirty="0" err="1"/>
              <a:t>iphone</a:t>
            </a:r>
            <a:endParaRPr lang="en-US" sz="3200" b="1" dirty="0"/>
          </a:p>
        </p:txBody>
      </p:sp>
    </p:spTree>
    <p:extLst>
      <p:ext uri="{BB962C8B-B14F-4D97-AF65-F5344CB8AC3E}">
        <p14:creationId xmlns:p14="http://schemas.microsoft.com/office/powerpoint/2010/main" val="148336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82" y="1410620"/>
            <a:ext cx="6749517" cy="4495800"/>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PHOTOGRAPHY</a:t>
            </a:r>
          </a:p>
        </p:txBody>
      </p:sp>
      <p:sp>
        <p:nvSpPr>
          <p:cNvPr id="4" name="Rectangle 3"/>
          <p:cNvSpPr/>
          <p:nvPr/>
        </p:nvSpPr>
        <p:spPr>
          <a:xfrm>
            <a:off x="3642991" y="5783064"/>
            <a:ext cx="5122984" cy="584776"/>
          </a:xfrm>
          <a:prstGeom prst="rect">
            <a:avLst/>
          </a:prstGeom>
        </p:spPr>
        <p:txBody>
          <a:bodyPr wrap="square">
            <a:spAutoFit/>
          </a:bodyPr>
          <a:lstStyle/>
          <a:p>
            <a:pPr algn="r"/>
            <a:r>
              <a:rPr lang="en-US" sz="3200" b="1" dirty="0"/>
              <a:t>Clip-on wide angle lens</a:t>
            </a:r>
          </a:p>
        </p:txBody>
      </p:sp>
    </p:spTree>
    <p:extLst>
      <p:ext uri="{BB962C8B-B14F-4D97-AF65-F5344CB8AC3E}">
        <p14:creationId xmlns:p14="http://schemas.microsoft.com/office/powerpoint/2010/main" val="21311420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ilight6_1200.jp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DIGITAL PHOTOGRAPHY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2889689"/>
            <a:ext cx="4927600" cy="4171512"/>
          </a:xfrm>
          <a:prstGeom prst="rect">
            <a:avLst/>
          </a:prstGeom>
        </p:spPr>
      </p:pic>
      <p:sp>
        <p:nvSpPr>
          <p:cNvPr id="5" name="Rectangle 4"/>
          <p:cNvSpPr/>
          <p:nvPr/>
        </p:nvSpPr>
        <p:spPr>
          <a:xfrm>
            <a:off x="4533900" y="1022972"/>
            <a:ext cx="4449884" cy="923330"/>
          </a:xfrm>
          <a:prstGeom prst="rect">
            <a:avLst/>
          </a:prstGeom>
        </p:spPr>
        <p:txBody>
          <a:bodyPr wrap="square">
            <a:spAutoFit/>
          </a:bodyPr>
          <a:lstStyle/>
          <a:p>
            <a:pPr algn="r"/>
            <a:r>
              <a:rPr lang="en-US" sz="5400" b="1" dirty="0">
                <a:solidFill>
                  <a:srgbClr val="000000"/>
                </a:solidFill>
              </a:rPr>
              <a:t>DSLR CAMERA</a:t>
            </a:r>
            <a:endParaRPr lang="en-US" sz="5400" dirty="0">
              <a:solidFill>
                <a:srgbClr val="000000"/>
              </a:solidFill>
            </a:endParaRPr>
          </a:p>
        </p:txBody>
      </p:sp>
      <p:sp>
        <p:nvSpPr>
          <p:cNvPr id="4" name="Rectangle 3"/>
          <p:cNvSpPr/>
          <p:nvPr/>
        </p:nvSpPr>
        <p:spPr>
          <a:xfrm>
            <a:off x="3860800" y="1857402"/>
            <a:ext cx="5122984" cy="4031873"/>
          </a:xfrm>
          <a:prstGeom prst="rect">
            <a:avLst/>
          </a:prstGeom>
        </p:spPr>
        <p:txBody>
          <a:bodyPr wrap="square">
            <a:spAutoFit/>
          </a:bodyPr>
          <a:lstStyle/>
          <a:p>
            <a:pPr algn="r"/>
            <a:r>
              <a:rPr lang="en-US" sz="3200" b="1" dirty="0"/>
              <a:t>digital single-lens reflex camera</a:t>
            </a:r>
            <a:br>
              <a:rPr lang="en-US" sz="3200" b="1" dirty="0"/>
            </a:br>
            <a:r>
              <a:rPr lang="en-US" sz="3200" b="1" dirty="0"/>
              <a:t> is a digital camera combining the optics and the mechanisms of a single-lens reflex camera with a digital imaging sensor, as opposed to photographic film.</a:t>
            </a:r>
          </a:p>
        </p:txBody>
      </p:sp>
    </p:spTree>
    <p:extLst>
      <p:ext uri="{BB962C8B-B14F-4D97-AF65-F5344CB8AC3E}">
        <p14:creationId xmlns:p14="http://schemas.microsoft.com/office/powerpoint/2010/main" val="2501682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pic>
        <p:nvPicPr>
          <p:cNvPr id="2" name="4346_187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49" y="857754"/>
            <a:ext cx="9211733" cy="5181600"/>
          </a:xfrm>
          <a:prstGeom prst="rect">
            <a:avLst/>
          </a:prstGeom>
        </p:spPr>
      </p:pic>
    </p:spTree>
    <p:extLst>
      <p:ext uri="{BB962C8B-B14F-4D97-AF65-F5344CB8AC3E}">
        <p14:creationId xmlns:p14="http://schemas.microsoft.com/office/powerpoint/2010/main" val="34697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3528" fill="hold"/>
                                        <p:tgtEl>
                                          <p:spTgt spid="2"/>
                                        </p:tgtEl>
                                      </p:cBhvr>
                                    </p:cmd>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100000">
                <p:cTn id="16" fill="hold" display="0">
                  <p:stCondLst>
                    <p:cond delay="indefinite"/>
                  </p:stCondLst>
                </p:cTn>
                <p:tgtEl>
                  <p:spTgt spid="2"/>
                </p:tgtEl>
              </p:cMediaNode>
            </p:video>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8360"/>
            <a:ext cx="9144000" cy="3045022"/>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spTree>
    <p:extLst>
      <p:ext uri="{BB962C8B-B14F-4D97-AF65-F5344CB8AC3E}">
        <p14:creationId xmlns:p14="http://schemas.microsoft.com/office/powerpoint/2010/main" val="1659423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95500"/>
            <a:ext cx="9177853" cy="3056297"/>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spTree>
    <p:extLst>
      <p:ext uri="{BB962C8B-B14F-4D97-AF65-F5344CB8AC3E}">
        <p14:creationId xmlns:p14="http://schemas.microsoft.com/office/powerpoint/2010/main" val="2512312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1860"/>
            <a:ext cx="9186694" cy="305924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spTree>
    <p:extLst>
      <p:ext uri="{BB962C8B-B14F-4D97-AF65-F5344CB8AC3E}">
        <p14:creationId xmlns:p14="http://schemas.microsoft.com/office/powerpoint/2010/main" val="22486964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9160"/>
            <a:ext cx="9186690" cy="305924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spTree>
    <p:extLst>
      <p:ext uri="{BB962C8B-B14F-4D97-AF65-F5344CB8AC3E}">
        <p14:creationId xmlns:p14="http://schemas.microsoft.com/office/powerpoint/2010/main" val="142827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Millennials- Defined, Explained &amp;amp; Illustrat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9936"/>
            <a:ext cx="9120206" cy="5130116"/>
          </a:xfrm>
          <a:prstGeom prst="rect">
            <a:avLst/>
          </a:prstGeom>
        </p:spPr>
      </p:pic>
    </p:spTree>
    <p:extLst>
      <p:ext uri="{BB962C8B-B14F-4D97-AF65-F5344CB8AC3E}">
        <p14:creationId xmlns:p14="http://schemas.microsoft.com/office/powerpoint/2010/main" val="242916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6791"/>
            <a:ext cx="9169092" cy="3280209"/>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spTree>
    <p:extLst>
      <p:ext uri="{BB962C8B-B14F-4D97-AF65-F5344CB8AC3E}">
        <p14:creationId xmlns:p14="http://schemas.microsoft.com/office/powerpoint/2010/main" val="701181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PHOTOGRAPHY</a:t>
            </a:r>
          </a:p>
        </p:txBody>
      </p:sp>
      <p:pic>
        <p:nvPicPr>
          <p:cNvPr id="2" name="Picture 1" descr="10 terr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8821"/>
            <a:ext cx="4537672" cy="34073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328" y="1748821"/>
            <a:ext cx="4537672" cy="3407379"/>
          </a:xfrm>
          <a:prstGeom prst="rect">
            <a:avLst/>
          </a:prstGeom>
        </p:spPr>
      </p:pic>
    </p:spTree>
    <p:extLst>
      <p:ext uri="{BB962C8B-B14F-4D97-AF65-F5344CB8AC3E}">
        <p14:creationId xmlns:p14="http://schemas.microsoft.com/office/powerpoint/2010/main" val="24640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83" y="857754"/>
            <a:ext cx="8837201" cy="5891467"/>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ELEVATED PHOTOGRAPHY</a:t>
            </a:r>
          </a:p>
        </p:txBody>
      </p:sp>
    </p:spTree>
    <p:extLst>
      <p:ext uri="{BB962C8B-B14F-4D97-AF65-F5344CB8AC3E}">
        <p14:creationId xmlns:p14="http://schemas.microsoft.com/office/powerpoint/2010/main" val="1053046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3" y="1816100"/>
            <a:ext cx="9113938" cy="299720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ELEVATED PHOTOGRAPHY</a:t>
            </a:r>
          </a:p>
        </p:txBody>
      </p:sp>
    </p:spTree>
    <p:extLst>
      <p:ext uri="{BB962C8B-B14F-4D97-AF65-F5344CB8AC3E}">
        <p14:creationId xmlns:p14="http://schemas.microsoft.com/office/powerpoint/2010/main" val="10936887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946" y="857754"/>
            <a:ext cx="6541954" cy="5947232"/>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ELEVATED PHOTOGRAPHY</a:t>
            </a:r>
          </a:p>
        </p:txBody>
      </p:sp>
    </p:spTree>
    <p:extLst>
      <p:ext uri="{BB962C8B-B14F-4D97-AF65-F5344CB8AC3E}">
        <p14:creationId xmlns:p14="http://schemas.microsoft.com/office/powerpoint/2010/main" val="7744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93" y="857754"/>
            <a:ext cx="8652939" cy="5581146"/>
          </a:xfrm>
          <a:prstGeom prst="rect">
            <a:avLst/>
          </a:prstGeom>
        </p:spPr>
      </p:pic>
      <p:sp>
        <p:nvSpPr>
          <p:cNvPr id="6" name="Rectangle 5"/>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ELEVATED PHOTOGRAPHY</a:t>
            </a:r>
          </a:p>
        </p:txBody>
      </p:sp>
    </p:spTree>
    <p:extLst>
      <p:ext uri="{BB962C8B-B14F-4D97-AF65-F5344CB8AC3E}">
        <p14:creationId xmlns:p14="http://schemas.microsoft.com/office/powerpoint/2010/main" val="252965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200" y="2783535"/>
            <a:ext cx="6743700" cy="5255565"/>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DRONE GUIDELINES</a:t>
            </a:r>
          </a:p>
        </p:txBody>
      </p:sp>
      <p:sp>
        <p:nvSpPr>
          <p:cNvPr id="2" name="TextBox 1"/>
          <p:cNvSpPr txBox="1"/>
          <p:nvPr/>
        </p:nvSpPr>
        <p:spPr>
          <a:xfrm>
            <a:off x="673100" y="1066801"/>
            <a:ext cx="7016750" cy="4401205"/>
          </a:xfrm>
          <a:prstGeom prst="rect">
            <a:avLst/>
          </a:prstGeom>
          <a:noFill/>
        </p:spPr>
        <p:txBody>
          <a:bodyPr wrap="square" rtlCol="0">
            <a:spAutoFit/>
          </a:bodyPr>
          <a:lstStyle/>
          <a:p>
            <a:r>
              <a:rPr lang="en-US" sz="2800" b="1" dirty="0"/>
              <a:t>LEGALLY THIS NEEDS CHANGED MUST USE CERTIFIED COMMERCIAL DRONE PIOLET</a:t>
            </a:r>
          </a:p>
          <a:p>
            <a:endParaRPr lang="en-US" sz="2800" b="1" dirty="0"/>
          </a:p>
          <a:p>
            <a:pPr marL="742950" indent="-742950">
              <a:buFont typeface="+mj-lt"/>
              <a:buAutoNum type="arabicPeriod"/>
            </a:pPr>
            <a:r>
              <a:rPr lang="en-US" sz="2800" b="1" dirty="0"/>
              <a:t>DON’T CHARGE A FEE</a:t>
            </a:r>
            <a:br>
              <a:rPr lang="en-US" sz="2800" b="1" dirty="0"/>
            </a:br>
            <a:endParaRPr lang="en-US" sz="2800" b="1" dirty="0"/>
          </a:p>
          <a:p>
            <a:pPr marL="742950" indent="-742950">
              <a:buFont typeface="+mj-lt"/>
              <a:buAutoNum type="arabicPeriod"/>
            </a:pPr>
            <a:r>
              <a:rPr lang="en-US" sz="2800" b="1" dirty="0"/>
              <a:t>KEEP IT IN SIGHT AT ALL TIMES</a:t>
            </a:r>
          </a:p>
          <a:p>
            <a:pPr marL="742950" indent="-742950">
              <a:buFont typeface="+mj-lt"/>
              <a:buAutoNum type="arabicPeriod"/>
            </a:pPr>
            <a:endParaRPr lang="en-US" sz="2800" b="1" dirty="0"/>
          </a:p>
          <a:p>
            <a:pPr marL="742950" indent="-742950">
              <a:buFont typeface="+mj-lt"/>
              <a:buAutoNum type="arabicPeriod"/>
            </a:pPr>
            <a:r>
              <a:rPr lang="en-US" sz="2800" b="1" dirty="0"/>
              <a:t>UNDER 400 FEET</a:t>
            </a:r>
          </a:p>
          <a:p>
            <a:pPr marL="742950" indent="-742950">
              <a:buFont typeface="+mj-lt"/>
              <a:buAutoNum type="arabicPeriod"/>
            </a:pPr>
            <a:endParaRPr lang="en-US" sz="2800" b="1" dirty="0"/>
          </a:p>
          <a:p>
            <a:pPr marL="742950" indent="-742950">
              <a:buFont typeface="+mj-lt"/>
              <a:buAutoNum type="arabicPeriod"/>
            </a:pPr>
            <a:r>
              <a:rPr lang="en-US" sz="2800" b="1" dirty="0"/>
              <a:t>STAY AWAY FROM AIRPORTS</a:t>
            </a:r>
          </a:p>
        </p:txBody>
      </p:sp>
    </p:spTree>
    <p:extLst>
      <p:ext uri="{BB962C8B-B14F-4D97-AF65-F5344CB8AC3E}">
        <p14:creationId xmlns:p14="http://schemas.microsoft.com/office/powerpoint/2010/main" val="12460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VIDEOGRAPHY</a:t>
            </a:r>
          </a:p>
        </p:txBody>
      </p:sp>
      <p:pic>
        <p:nvPicPr>
          <p:cNvPr id="3" name="Drone Video Tour Real Est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754"/>
            <a:ext cx="9144000" cy="5143500"/>
          </a:xfrm>
          <a:prstGeom prst="rect">
            <a:avLst/>
          </a:prstGeom>
        </p:spPr>
      </p:pic>
    </p:spTree>
    <p:extLst>
      <p:ext uri="{BB962C8B-B14F-4D97-AF65-F5344CB8AC3E}">
        <p14:creationId xmlns:p14="http://schemas.microsoft.com/office/powerpoint/2010/main" val="322266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70"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levated.jpg"/>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VIDEO STATS</a:t>
            </a:r>
          </a:p>
        </p:txBody>
      </p:sp>
      <p:sp>
        <p:nvSpPr>
          <p:cNvPr id="3" name="Rectangle 2"/>
          <p:cNvSpPr/>
          <p:nvPr/>
        </p:nvSpPr>
        <p:spPr>
          <a:xfrm>
            <a:off x="622300" y="1182294"/>
            <a:ext cx="8361484" cy="4031873"/>
          </a:xfrm>
          <a:prstGeom prst="rect">
            <a:avLst/>
          </a:prstGeom>
        </p:spPr>
        <p:txBody>
          <a:bodyPr wrap="square">
            <a:spAutoFit/>
          </a:bodyPr>
          <a:lstStyle/>
          <a:p>
            <a:r>
              <a:rPr lang="en-US" sz="3200" b="1" dirty="0"/>
              <a:t>One minute of video is equal to the value of 1.8 million words.</a:t>
            </a:r>
          </a:p>
          <a:p>
            <a:endParaRPr lang="en-US" sz="3200" b="1" dirty="0"/>
          </a:p>
          <a:p>
            <a:r>
              <a:rPr lang="en-US" sz="3200" b="1" dirty="0"/>
              <a:t>The average user is exposed to 32.2 videos each month.</a:t>
            </a:r>
          </a:p>
          <a:p>
            <a:endParaRPr lang="en-US" sz="3200" b="1" dirty="0"/>
          </a:p>
          <a:p>
            <a:r>
              <a:rPr lang="en-US" sz="3200" b="1" dirty="0"/>
              <a:t>100 million internet users watch online video each and every day.</a:t>
            </a:r>
          </a:p>
        </p:txBody>
      </p:sp>
      <p:sp>
        <p:nvSpPr>
          <p:cNvPr id="7" name="Rectangle 6"/>
          <p:cNvSpPr/>
          <p:nvPr/>
        </p:nvSpPr>
        <p:spPr>
          <a:xfrm>
            <a:off x="146582" y="6242446"/>
            <a:ext cx="8837201" cy="523220"/>
          </a:xfrm>
          <a:prstGeom prst="rect">
            <a:avLst/>
          </a:prstGeom>
        </p:spPr>
        <p:txBody>
          <a:bodyPr wrap="square">
            <a:spAutoFit/>
          </a:bodyPr>
          <a:lstStyle/>
          <a:p>
            <a:r>
              <a:rPr lang="en-US" sz="1400" dirty="0">
                <a:solidFill>
                  <a:schemeClr val="bg1">
                    <a:lumMod val="50000"/>
                  </a:schemeClr>
                </a:solidFill>
              </a:rPr>
              <a:t>SOURCE: Forrester Research, </a:t>
            </a:r>
            <a:r>
              <a:rPr lang="en-US" sz="1400" dirty="0" err="1">
                <a:solidFill>
                  <a:schemeClr val="bg1">
                    <a:lumMod val="50000"/>
                  </a:schemeClr>
                </a:solidFill>
              </a:rPr>
              <a:t>comScore</a:t>
            </a:r>
            <a:r>
              <a:rPr lang="en-US" sz="1400" dirty="0">
                <a:solidFill>
                  <a:schemeClr val="bg1">
                    <a:lumMod val="50000"/>
                  </a:schemeClr>
                </a:solidFill>
              </a:rPr>
              <a:t>, Online Publishers Association, NAR, Nielsen, PEW Research, Cisco, </a:t>
            </a:r>
            <a:r>
              <a:rPr lang="en-US" sz="1400" dirty="0" err="1">
                <a:solidFill>
                  <a:schemeClr val="bg1">
                    <a:lumMod val="50000"/>
                  </a:schemeClr>
                </a:solidFill>
              </a:rPr>
              <a:t>KissMetrics</a:t>
            </a:r>
            <a:r>
              <a:rPr lang="en-US" sz="1400" dirty="0">
                <a:solidFill>
                  <a:schemeClr val="bg1">
                    <a:lumMod val="50000"/>
                  </a:schemeClr>
                </a:solidFill>
              </a:rPr>
              <a:t>, Multi Channel Merchant, </a:t>
            </a:r>
            <a:r>
              <a:rPr lang="en-US" sz="1400" dirty="0" err="1">
                <a:solidFill>
                  <a:schemeClr val="bg1">
                    <a:lumMod val="50000"/>
                  </a:schemeClr>
                </a:solidFill>
              </a:rPr>
              <a:t>eMarketer</a:t>
            </a:r>
            <a:endParaRPr lang="en-US" sz="1400" dirty="0">
              <a:solidFill>
                <a:schemeClr val="bg1">
                  <a:lumMod val="50000"/>
                </a:schemeClr>
              </a:solidFill>
            </a:endParaRPr>
          </a:p>
        </p:txBody>
      </p:sp>
    </p:spTree>
    <p:extLst>
      <p:ext uri="{BB962C8B-B14F-4D97-AF65-F5344CB8AC3E}">
        <p14:creationId xmlns:p14="http://schemas.microsoft.com/office/powerpoint/2010/main" val="317154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elevated.jpg"/>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VIDEO STATS</a:t>
            </a:r>
          </a:p>
        </p:txBody>
      </p:sp>
      <p:sp>
        <p:nvSpPr>
          <p:cNvPr id="3" name="Rectangle 2"/>
          <p:cNvSpPr/>
          <p:nvPr/>
        </p:nvSpPr>
        <p:spPr>
          <a:xfrm>
            <a:off x="406400" y="1618360"/>
            <a:ext cx="8463084" cy="3816429"/>
          </a:xfrm>
          <a:prstGeom prst="rect">
            <a:avLst/>
          </a:prstGeom>
        </p:spPr>
        <p:txBody>
          <a:bodyPr wrap="square">
            <a:spAutoFit/>
          </a:bodyPr>
          <a:lstStyle/>
          <a:p>
            <a:r>
              <a:rPr lang="en-US" sz="3200" b="1" dirty="0"/>
              <a:t>80% of internet users recall watching a video ad on a website they’ve visited in the past 30 days. 46% of them took some action after viewing the ad.</a:t>
            </a:r>
          </a:p>
          <a:p>
            <a:endParaRPr lang="en-US" sz="3200" b="1" dirty="0"/>
          </a:p>
          <a:p>
            <a:r>
              <a:rPr lang="en-US" sz="3200" b="1" dirty="0"/>
              <a:t>58% of buyers want and expect to see video of a home they’re looking at online.</a:t>
            </a:r>
          </a:p>
          <a:p>
            <a:endParaRPr lang="en-US" dirty="0"/>
          </a:p>
        </p:txBody>
      </p:sp>
      <p:sp>
        <p:nvSpPr>
          <p:cNvPr id="5" name="Rectangle 4"/>
          <p:cNvSpPr/>
          <p:nvPr/>
        </p:nvSpPr>
        <p:spPr>
          <a:xfrm>
            <a:off x="146582" y="6242446"/>
            <a:ext cx="8837201" cy="523220"/>
          </a:xfrm>
          <a:prstGeom prst="rect">
            <a:avLst/>
          </a:prstGeom>
        </p:spPr>
        <p:txBody>
          <a:bodyPr wrap="square">
            <a:spAutoFit/>
          </a:bodyPr>
          <a:lstStyle/>
          <a:p>
            <a:r>
              <a:rPr lang="en-US" sz="1400" dirty="0">
                <a:solidFill>
                  <a:schemeClr val="bg1">
                    <a:lumMod val="50000"/>
                  </a:schemeClr>
                </a:solidFill>
              </a:rPr>
              <a:t>SOURCE: Forrester Research, </a:t>
            </a:r>
            <a:r>
              <a:rPr lang="en-US" sz="1400" dirty="0" err="1">
                <a:solidFill>
                  <a:schemeClr val="bg1">
                    <a:lumMod val="50000"/>
                  </a:schemeClr>
                </a:solidFill>
              </a:rPr>
              <a:t>comScore</a:t>
            </a:r>
            <a:r>
              <a:rPr lang="en-US" sz="1400" dirty="0">
                <a:solidFill>
                  <a:schemeClr val="bg1">
                    <a:lumMod val="50000"/>
                  </a:schemeClr>
                </a:solidFill>
              </a:rPr>
              <a:t>, Online Publishers Association, NAR, Nielsen, PEW Research, Cisco, </a:t>
            </a:r>
            <a:r>
              <a:rPr lang="en-US" sz="1400" dirty="0" err="1">
                <a:solidFill>
                  <a:schemeClr val="bg1">
                    <a:lumMod val="50000"/>
                  </a:schemeClr>
                </a:solidFill>
              </a:rPr>
              <a:t>KissMetrics</a:t>
            </a:r>
            <a:r>
              <a:rPr lang="en-US" sz="1400" dirty="0">
                <a:solidFill>
                  <a:schemeClr val="bg1">
                    <a:lumMod val="50000"/>
                  </a:schemeClr>
                </a:solidFill>
              </a:rPr>
              <a:t>, Multi Channel Merchant, </a:t>
            </a:r>
            <a:r>
              <a:rPr lang="en-US" sz="1400" dirty="0" err="1">
                <a:solidFill>
                  <a:schemeClr val="bg1">
                    <a:lumMod val="50000"/>
                  </a:schemeClr>
                </a:solidFill>
              </a:rPr>
              <a:t>eMarketer</a:t>
            </a:r>
            <a:endParaRPr lang="en-US" sz="1400" dirty="0">
              <a:solidFill>
                <a:schemeClr val="bg1">
                  <a:lumMod val="50000"/>
                </a:schemeClr>
              </a:solidFill>
            </a:endParaRPr>
          </a:p>
        </p:txBody>
      </p:sp>
    </p:spTree>
    <p:extLst>
      <p:ext uri="{BB962C8B-B14F-4D97-AF65-F5344CB8AC3E}">
        <p14:creationId xmlns:p14="http://schemas.microsoft.com/office/powerpoint/2010/main" val="171637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Screen Shot 2016-05-08 at 8.2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600"/>
            <a:ext cx="9131300" cy="5118100"/>
          </a:xfrm>
          <a:prstGeom prst="rect">
            <a:avLst/>
          </a:prstGeom>
        </p:spPr>
      </p:pic>
    </p:spTree>
    <p:extLst>
      <p:ext uri="{BB962C8B-B14F-4D97-AF65-F5344CB8AC3E}">
        <p14:creationId xmlns:p14="http://schemas.microsoft.com/office/powerpoint/2010/main" val="17361863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elevated.jpg"/>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VIDEO STATS</a:t>
            </a:r>
          </a:p>
        </p:txBody>
      </p:sp>
      <p:sp>
        <p:nvSpPr>
          <p:cNvPr id="3" name="Rectangle 2"/>
          <p:cNvSpPr/>
          <p:nvPr/>
        </p:nvSpPr>
        <p:spPr>
          <a:xfrm>
            <a:off x="457200" y="1340354"/>
            <a:ext cx="8374184" cy="4031873"/>
          </a:xfrm>
          <a:prstGeom prst="rect">
            <a:avLst/>
          </a:prstGeom>
        </p:spPr>
        <p:txBody>
          <a:bodyPr wrap="square">
            <a:spAutoFit/>
          </a:bodyPr>
          <a:lstStyle/>
          <a:p>
            <a:r>
              <a:rPr lang="en-US" sz="3200" b="1" dirty="0"/>
              <a:t>Consumers spend an average of 1 to 3 minutes watching a video on their mobile devices.</a:t>
            </a:r>
          </a:p>
          <a:p>
            <a:endParaRPr lang="en-US" sz="3200" b="1" dirty="0"/>
          </a:p>
          <a:p>
            <a:r>
              <a:rPr lang="en-US" sz="3200" b="1" dirty="0"/>
              <a:t>74% of all Internet traffic in 2017 will be video.</a:t>
            </a:r>
          </a:p>
          <a:p>
            <a:endParaRPr lang="en-US" sz="3200" b="1" dirty="0"/>
          </a:p>
          <a:p>
            <a:r>
              <a:rPr lang="en-US" sz="3200" b="1" dirty="0"/>
              <a:t>In an eye-mapping study of Search Engine Results Pages (SERPs), video results commanded more attention than other listings.</a:t>
            </a:r>
          </a:p>
        </p:txBody>
      </p:sp>
      <p:sp>
        <p:nvSpPr>
          <p:cNvPr id="5" name="Rectangle 4"/>
          <p:cNvSpPr/>
          <p:nvPr/>
        </p:nvSpPr>
        <p:spPr>
          <a:xfrm>
            <a:off x="146582" y="6242446"/>
            <a:ext cx="8837201" cy="523220"/>
          </a:xfrm>
          <a:prstGeom prst="rect">
            <a:avLst/>
          </a:prstGeom>
        </p:spPr>
        <p:txBody>
          <a:bodyPr wrap="square">
            <a:spAutoFit/>
          </a:bodyPr>
          <a:lstStyle/>
          <a:p>
            <a:r>
              <a:rPr lang="en-US" sz="1400" dirty="0">
                <a:solidFill>
                  <a:schemeClr val="bg1">
                    <a:lumMod val="50000"/>
                  </a:schemeClr>
                </a:solidFill>
              </a:rPr>
              <a:t>SOURCE: Forrester Research, </a:t>
            </a:r>
            <a:r>
              <a:rPr lang="en-US" sz="1400" dirty="0" err="1">
                <a:solidFill>
                  <a:schemeClr val="bg1">
                    <a:lumMod val="50000"/>
                  </a:schemeClr>
                </a:solidFill>
              </a:rPr>
              <a:t>comScore</a:t>
            </a:r>
            <a:r>
              <a:rPr lang="en-US" sz="1400" dirty="0">
                <a:solidFill>
                  <a:schemeClr val="bg1">
                    <a:lumMod val="50000"/>
                  </a:schemeClr>
                </a:solidFill>
              </a:rPr>
              <a:t>, Online Publishers Association, NAR, Nielsen, PEW Research, Cisco, </a:t>
            </a:r>
            <a:r>
              <a:rPr lang="en-US" sz="1400" dirty="0" err="1">
                <a:solidFill>
                  <a:schemeClr val="bg1">
                    <a:lumMod val="50000"/>
                  </a:schemeClr>
                </a:solidFill>
              </a:rPr>
              <a:t>KissMetrics</a:t>
            </a:r>
            <a:r>
              <a:rPr lang="en-US" sz="1400" dirty="0">
                <a:solidFill>
                  <a:schemeClr val="bg1">
                    <a:lumMod val="50000"/>
                  </a:schemeClr>
                </a:solidFill>
              </a:rPr>
              <a:t>, Multi Channel Merchant, </a:t>
            </a:r>
            <a:r>
              <a:rPr lang="en-US" sz="1400" dirty="0" err="1">
                <a:solidFill>
                  <a:schemeClr val="bg1">
                    <a:lumMod val="50000"/>
                  </a:schemeClr>
                </a:solidFill>
              </a:rPr>
              <a:t>eMarketer</a:t>
            </a:r>
            <a:endParaRPr lang="en-US" sz="1400" dirty="0">
              <a:solidFill>
                <a:schemeClr val="bg1">
                  <a:lumMod val="50000"/>
                </a:schemeClr>
              </a:solidFill>
            </a:endParaRPr>
          </a:p>
        </p:txBody>
      </p:sp>
    </p:spTree>
    <p:extLst>
      <p:ext uri="{BB962C8B-B14F-4D97-AF65-F5344CB8AC3E}">
        <p14:creationId xmlns:p14="http://schemas.microsoft.com/office/powerpoint/2010/main" val="26789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levated.jpg"/>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46583" y="26757"/>
            <a:ext cx="8837201" cy="830997"/>
          </a:xfrm>
          <a:prstGeom prst="rect">
            <a:avLst/>
          </a:prstGeom>
        </p:spPr>
        <p:txBody>
          <a:bodyPr wrap="square">
            <a:spAutoFit/>
          </a:bodyPr>
          <a:lstStyle/>
          <a:p>
            <a:pPr algn="ctr"/>
            <a:r>
              <a:rPr lang="en-US" sz="4800" b="1" spc="600" dirty="0">
                <a:solidFill>
                  <a:srgbClr val="5FCAF4"/>
                </a:solidFill>
                <a:effectLst>
                  <a:outerShdw blurRad="50800" dist="38100" dir="2700000" algn="tl" rotWithShape="0">
                    <a:prstClr val="black">
                      <a:alpha val="40000"/>
                    </a:prstClr>
                  </a:outerShdw>
                </a:effectLst>
              </a:rPr>
              <a:t>VIDEO STATS</a:t>
            </a:r>
          </a:p>
        </p:txBody>
      </p:sp>
      <p:sp>
        <p:nvSpPr>
          <p:cNvPr id="3" name="Rectangle 2"/>
          <p:cNvSpPr/>
          <p:nvPr/>
        </p:nvSpPr>
        <p:spPr>
          <a:xfrm>
            <a:off x="368300" y="1492754"/>
            <a:ext cx="8361483" cy="3539430"/>
          </a:xfrm>
          <a:prstGeom prst="rect">
            <a:avLst/>
          </a:prstGeom>
        </p:spPr>
        <p:txBody>
          <a:bodyPr wrap="square">
            <a:spAutoFit/>
          </a:bodyPr>
          <a:lstStyle/>
          <a:p>
            <a:r>
              <a:rPr lang="en-US" sz="3200" b="1" dirty="0"/>
              <a:t>71% of consumers say that video is the best way to bring product features to life.</a:t>
            </a:r>
          </a:p>
          <a:p>
            <a:endParaRPr lang="en-US" sz="3200" b="1" dirty="0"/>
          </a:p>
          <a:p>
            <a:r>
              <a:rPr lang="en-US" sz="3200" b="1" dirty="0"/>
              <a:t>The average US consumer spent 24 minutes a day watching online video, more time than any other digital media activity except social media and email.</a:t>
            </a:r>
            <a:endParaRPr lang="en-US" sz="2400" b="1" dirty="0"/>
          </a:p>
        </p:txBody>
      </p:sp>
      <p:sp>
        <p:nvSpPr>
          <p:cNvPr id="2" name="Rectangle 1"/>
          <p:cNvSpPr/>
          <p:nvPr/>
        </p:nvSpPr>
        <p:spPr>
          <a:xfrm>
            <a:off x="146582" y="6242446"/>
            <a:ext cx="8837201" cy="523220"/>
          </a:xfrm>
          <a:prstGeom prst="rect">
            <a:avLst/>
          </a:prstGeom>
        </p:spPr>
        <p:txBody>
          <a:bodyPr wrap="square">
            <a:spAutoFit/>
          </a:bodyPr>
          <a:lstStyle/>
          <a:p>
            <a:r>
              <a:rPr lang="en-US" sz="1400" dirty="0">
                <a:solidFill>
                  <a:schemeClr val="bg1">
                    <a:lumMod val="50000"/>
                  </a:schemeClr>
                </a:solidFill>
              </a:rPr>
              <a:t>SOURCE: Forrester Research, </a:t>
            </a:r>
            <a:r>
              <a:rPr lang="en-US" sz="1400" dirty="0" err="1">
                <a:solidFill>
                  <a:schemeClr val="bg1">
                    <a:lumMod val="50000"/>
                  </a:schemeClr>
                </a:solidFill>
              </a:rPr>
              <a:t>comScore</a:t>
            </a:r>
            <a:r>
              <a:rPr lang="en-US" sz="1400" dirty="0">
                <a:solidFill>
                  <a:schemeClr val="bg1">
                    <a:lumMod val="50000"/>
                  </a:schemeClr>
                </a:solidFill>
              </a:rPr>
              <a:t>, Online Publishers Association, NAR, Nielsen, PEW Research, Cisco, </a:t>
            </a:r>
            <a:r>
              <a:rPr lang="en-US" sz="1400" dirty="0" err="1">
                <a:solidFill>
                  <a:schemeClr val="bg1">
                    <a:lumMod val="50000"/>
                  </a:schemeClr>
                </a:solidFill>
              </a:rPr>
              <a:t>KissMetrics</a:t>
            </a:r>
            <a:r>
              <a:rPr lang="en-US" sz="1400" dirty="0">
                <a:solidFill>
                  <a:schemeClr val="bg1">
                    <a:lumMod val="50000"/>
                  </a:schemeClr>
                </a:solidFill>
              </a:rPr>
              <a:t>, Multi Channel Merchant, </a:t>
            </a:r>
            <a:r>
              <a:rPr lang="en-US" sz="1400" dirty="0" err="1">
                <a:solidFill>
                  <a:schemeClr val="bg1">
                    <a:lumMod val="50000"/>
                  </a:schemeClr>
                </a:solidFill>
              </a:rPr>
              <a:t>eMarketer</a:t>
            </a:r>
            <a:endParaRPr lang="en-US" sz="1400" dirty="0">
              <a:solidFill>
                <a:schemeClr val="bg1">
                  <a:lumMod val="50000"/>
                </a:schemeClr>
              </a:solidFill>
            </a:endParaRPr>
          </a:p>
        </p:txBody>
      </p:sp>
    </p:spTree>
    <p:extLst>
      <p:ext uri="{BB962C8B-B14F-4D97-AF65-F5344CB8AC3E}">
        <p14:creationId xmlns:p14="http://schemas.microsoft.com/office/powerpoint/2010/main" val="138083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
        <p:nvSpPr>
          <p:cNvPr id="21" name="Rectangle 20"/>
          <p:cNvSpPr/>
          <p:nvPr/>
        </p:nvSpPr>
        <p:spPr>
          <a:xfrm>
            <a:off x="146583" y="26757"/>
            <a:ext cx="8837201" cy="1938992"/>
          </a:xfrm>
          <a:prstGeom prst="rect">
            <a:avLst/>
          </a:prstGeom>
        </p:spPr>
        <p:txBody>
          <a:bodyPr wrap="square">
            <a:spAutoFit/>
          </a:bodyPr>
          <a:lstStyle/>
          <a:p>
            <a:pPr algn="ctr"/>
            <a:r>
              <a:rPr lang="en-US" sz="6000" b="1" spc="300" dirty="0">
                <a:solidFill>
                  <a:srgbClr val="5FCAF4"/>
                </a:solidFill>
                <a:effectLst>
                  <a:outerShdw blurRad="50800" dist="38100" dir="2700000" algn="tl" rotWithShape="0">
                    <a:prstClr val="black">
                      <a:alpha val="40000"/>
                    </a:prstClr>
                  </a:outerShdw>
                </a:effectLst>
              </a:rPr>
              <a:t>ON MILLENNIAL USE OF SOCIAL MEDIA</a:t>
            </a:r>
          </a:p>
        </p:txBody>
      </p:sp>
      <p:sp>
        <p:nvSpPr>
          <p:cNvPr id="29" name="Rounded Rectangular Callout 28"/>
          <p:cNvSpPr/>
          <p:nvPr/>
        </p:nvSpPr>
        <p:spPr>
          <a:xfrm>
            <a:off x="393700" y="349429"/>
            <a:ext cx="8318500" cy="4400371"/>
          </a:xfrm>
          <a:prstGeom prst="wedgeRoundRectCallout">
            <a:avLst>
              <a:gd name="adj1" fmla="val 15927"/>
              <a:gd name="adj2" fmla="val 605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647700" y="349430"/>
            <a:ext cx="7874000" cy="4247317"/>
          </a:xfrm>
          <a:prstGeom prst="rect">
            <a:avLst/>
          </a:prstGeom>
        </p:spPr>
        <p:txBody>
          <a:bodyPr wrap="square">
            <a:spAutoFit/>
          </a:bodyPr>
          <a:lstStyle/>
          <a:p>
            <a:r>
              <a:rPr lang="en-US" sz="3000" b="1" dirty="0">
                <a:solidFill>
                  <a:schemeClr val="bg1"/>
                </a:solidFill>
              </a:rPr>
              <a:t>Carolyn:  A lot of the stereotypes [about millennials] could be applied to anyone in their 20s. The only difference is we’re all on social media, so it gets played out on a public scale—not just our personal lives, but also public officials’ personal lives. How many public officials’ private parts have we seen over the years? Sorry if I made anybody uncomfortable . . .</a:t>
            </a:r>
          </a:p>
        </p:txBody>
      </p:sp>
      <p:sp>
        <p:nvSpPr>
          <p:cNvPr id="32" name="Oval 31"/>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858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2518359" y="4887230"/>
            <a:ext cx="1656250" cy="1793260"/>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
        <p:nvSpPr>
          <p:cNvPr id="21" name="Rectangle 20"/>
          <p:cNvSpPr/>
          <p:nvPr/>
        </p:nvSpPr>
        <p:spPr>
          <a:xfrm>
            <a:off x="146583" y="26757"/>
            <a:ext cx="8837201" cy="1938992"/>
          </a:xfrm>
          <a:prstGeom prst="rect">
            <a:avLst/>
          </a:prstGeom>
        </p:spPr>
        <p:txBody>
          <a:bodyPr wrap="square">
            <a:spAutoFit/>
          </a:bodyPr>
          <a:lstStyle/>
          <a:p>
            <a:pPr algn="ctr"/>
            <a:r>
              <a:rPr lang="en-US" sz="6000" b="1" spc="300" dirty="0">
                <a:solidFill>
                  <a:srgbClr val="5FCAF4"/>
                </a:solidFill>
                <a:effectLst>
                  <a:outerShdw blurRad="50800" dist="38100" dir="2700000" algn="tl" rotWithShape="0">
                    <a:prstClr val="black">
                      <a:alpha val="40000"/>
                    </a:prstClr>
                  </a:outerShdw>
                </a:effectLst>
              </a:rPr>
              <a:t>ON MILLENNIAL USE OF SOCIAL MEDIA</a:t>
            </a:r>
          </a:p>
        </p:txBody>
      </p:sp>
      <p:sp>
        <p:nvSpPr>
          <p:cNvPr id="29" name="Rounded Rectangular Callout 28"/>
          <p:cNvSpPr/>
          <p:nvPr/>
        </p:nvSpPr>
        <p:spPr>
          <a:xfrm>
            <a:off x="248958" y="2095927"/>
            <a:ext cx="7129741" cy="4134726"/>
          </a:xfrm>
          <a:prstGeom prst="wedgeRoundRectCallout">
            <a:avLst>
              <a:gd name="adj1" fmla="val 56822"/>
              <a:gd name="adj2" fmla="val -3353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55359" y="2095927"/>
            <a:ext cx="6465750" cy="3970318"/>
          </a:xfrm>
          <a:prstGeom prst="rect">
            <a:avLst/>
          </a:prstGeom>
        </p:spPr>
        <p:txBody>
          <a:bodyPr wrap="square">
            <a:spAutoFit/>
          </a:bodyPr>
          <a:lstStyle/>
          <a:p>
            <a:r>
              <a:rPr lang="en-US" sz="3600" b="1" dirty="0">
                <a:solidFill>
                  <a:srgbClr val="FFFFFF"/>
                </a:solidFill>
              </a:rPr>
              <a:t>Susanna:  Social media is one of the top things that distinguishes us as a generation because we are so connected to everything, because it gives us a voice. I’m </a:t>
            </a:r>
            <a:r>
              <a:rPr lang="en-US" sz="3600" b="1" dirty="0" err="1">
                <a:solidFill>
                  <a:srgbClr val="FFFFFF"/>
                </a:solidFill>
              </a:rPr>
              <a:t>gonna</a:t>
            </a:r>
            <a:r>
              <a:rPr lang="en-US" sz="3600" b="1" dirty="0">
                <a:solidFill>
                  <a:srgbClr val="FFFFFF"/>
                </a:solidFill>
              </a:rPr>
              <a:t> go home and look up all of you on </a:t>
            </a:r>
            <a:r>
              <a:rPr lang="en-US" sz="3600" b="1" dirty="0" err="1">
                <a:solidFill>
                  <a:srgbClr val="FFFFFF"/>
                </a:solidFill>
              </a:rPr>
              <a:t>Instagram</a:t>
            </a:r>
            <a:r>
              <a:rPr lang="en-US" sz="3600" b="1" dirty="0">
                <a:solidFill>
                  <a:srgbClr val="FFFFFF"/>
                </a:solidFill>
              </a:rPr>
              <a:t>.</a:t>
            </a:r>
          </a:p>
        </p:txBody>
      </p:sp>
    </p:spTree>
    <p:extLst>
      <p:ext uri="{BB962C8B-B14F-4D97-AF65-F5344CB8AC3E}">
        <p14:creationId xmlns:p14="http://schemas.microsoft.com/office/powerpoint/2010/main" val="86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5-02 at 9.5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571" y="4828446"/>
            <a:ext cx="2170983" cy="204131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95" y="4882738"/>
            <a:ext cx="1903872" cy="18565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090" y="4816687"/>
            <a:ext cx="1955109" cy="19226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0" y="2904716"/>
            <a:ext cx="1888784" cy="204131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851" y="3090122"/>
            <a:ext cx="1810867" cy="178017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516" y="1188901"/>
            <a:ext cx="1947565" cy="1792996"/>
          </a:xfrm>
          <a:prstGeom prst="rect">
            <a:avLst/>
          </a:prstGeom>
        </p:spPr>
      </p:pic>
      <p:sp>
        <p:nvSpPr>
          <p:cNvPr id="20" name="Oval 19"/>
          <p:cNvSpPr/>
          <p:nvPr/>
        </p:nvSpPr>
        <p:spPr>
          <a:xfrm>
            <a:off x="215427" y="3041289"/>
            <a:ext cx="1656250" cy="170851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7255932" y="4954495"/>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64399" y="3141783"/>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264399" y="1229811"/>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859865" y="4979896"/>
            <a:ext cx="1691225" cy="1674905"/>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7" y="1229811"/>
            <a:ext cx="1837984" cy="1735152"/>
          </a:xfrm>
          <a:prstGeom prst="rect">
            <a:avLst/>
          </a:prstGeom>
        </p:spPr>
      </p:pic>
      <p:sp>
        <p:nvSpPr>
          <p:cNvPr id="27" name="Oval 26"/>
          <p:cNvSpPr/>
          <p:nvPr/>
        </p:nvSpPr>
        <p:spPr>
          <a:xfrm>
            <a:off x="181558" y="1229811"/>
            <a:ext cx="1656250" cy="1691839"/>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246" y="4868896"/>
            <a:ext cx="1809891" cy="1970818"/>
          </a:xfrm>
          <a:prstGeom prst="rect">
            <a:avLst/>
          </a:prstGeom>
        </p:spPr>
      </p:pic>
      <p:sp>
        <p:nvSpPr>
          <p:cNvPr id="31" name="Oval 30"/>
          <p:cNvSpPr/>
          <p:nvPr/>
        </p:nvSpPr>
        <p:spPr>
          <a:xfrm>
            <a:off x="283163" y="4946028"/>
            <a:ext cx="1622382" cy="1734462"/>
          </a:xfrm>
          <a:prstGeom prst="ellipse">
            <a:avLst/>
          </a:prstGeom>
          <a:solidFill>
            <a:schemeClr val="bg1">
              <a:alpha val="6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484226"/>
            <a:ext cx="9144000" cy="338554"/>
          </a:xfrm>
          <a:prstGeom prst="rect">
            <a:avLst/>
          </a:prstGeom>
        </p:spPr>
        <p:txBody>
          <a:bodyPr wrap="square">
            <a:spAutoFit/>
          </a:bodyPr>
          <a:lstStyle/>
          <a:p>
            <a:pPr algn="ctr"/>
            <a:r>
              <a:rPr lang="en-US" sz="1600" dirty="0"/>
              <a:t>AtlantaMagazine.com</a:t>
            </a:r>
          </a:p>
        </p:txBody>
      </p:sp>
      <p:sp>
        <p:nvSpPr>
          <p:cNvPr id="21" name="Rectangle 20"/>
          <p:cNvSpPr/>
          <p:nvPr/>
        </p:nvSpPr>
        <p:spPr>
          <a:xfrm>
            <a:off x="146583" y="26757"/>
            <a:ext cx="8837201" cy="1938992"/>
          </a:xfrm>
          <a:prstGeom prst="rect">
            <a:avLst/>
          </a:prstGeom>
        </p:spPr>
        <p:txBody>
          <a:bodyPr wrap="square">
            <a:spAutoFit/>
          </a:bodyPr>
          <a:lstStyle/>
          <a:p>
            <a:pPr algn="ctr"/>
            <a:r>
              <a:rPr lang="en-US" sz="6000" b="1" spc="300" dirty="0">
                <a:solidFill>
                  <a:srgbClr val="5FCAF4"/>
                </a:solidFill>
                <a:effectLst>
                  <a:outerShdw blurRad="50800" dist="38100" dir="2700000" algn="tl" rotWithShape="0">
                    <a:prstClr val="black">
                      <a:alpha val="40000"/>
                    </a:prstClr>
                  </a:outerShdw>
                </a:effectLst>
              </a:rPr>
              <a:t>ON MILLENNIAL USE OF SOCIAL MEDIA</a:t>
            </a:r>
          </a:p>
        </p:txBody>
      </p:sp>
      <p:sp>
        <p:nvSpPr>
          <p:cNvPr id="29" name="Rounded Rectangular Callout 28"/>
          <p:cNvSpPr/>
          <p:nvPr/>
        </p:nvSpPr>
        <p:spPr>
          <a:xfrm>
            <a:off x="480476" y="695446"/>
            <a:ext cx="7520523" cy="3673354"/>
          </a:xfrm>
          <a:prstGeom prst="wedgeRoundRectCallout">
            <a:avLst>
              <a:gd name="adj1" fmla="val -11213"/>
              <a:gd name="adj2" fmla="val 648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882649" y="992139"/>
            <a:ext cx="6769100" cy="3170099"/>
          </a:xfrm>
          <a:prstGeom prst="rect">
            <a:avLst/>
          </a:prstGeom>
        </p:spPr>
        <p:txBody>
          <a:bodyPr wrap="square">
            <a:spAutoFit/>
          </a:bodyPr>
          <a:lstStyle/>
          <a:p>
            <a:r>
              <a:rPr lang="en-US" sz="4000" b="1" dirty="0">
                <a:solidFill>
                  <a:srgbClr val="FFFFFF"/>
                </a:solidFill>
              </a:rPr>
              <a:t>Sarah:  Our parents’ generation didn’t talk about stuff. But I go to panel talks like this all the time and listen to people’s inner thoughts. </a:t>
            </a:r>
          </a:p>
        </p:txBody>
      </p:sp>
    </p:spTree>
    <p:extLst>
      <p:ext uri="{BB962C8B-B14F-4D97-AF65-F5344CB8AC3E}">
        <p14:creationId xmlns:p14="http://schemas.microsoft.com/office/powerpoint/2010/main" val="11322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6" name="Rectangle 5"/>
          <p:cNvSpPr/>
          <p:nvPr/>
        </p:nvSpPr>
        <p:spPr>
          <a:xfrm>
            <a:off x="146583" y="1398357"/>
            <a:ext cx="8837201" cy="4339650"/>
          </a:xfrm>
          <a:prstGeom prst="rect">
            <a:avLst/>
          </a:prstGeom>
        </p:spPr>
        <p:txBody>
          <a:bodyPr wrap="square">
            <a:spAutoFit/>
          </a:bodyPr>
          <a:lstStyle/>
          <a:p>
            <a:pPr algn="ctr"/>
            <a:r>
              <a:rPr lang="en-US" sz="13800" b="1" spc="300" dirty="0">
                <a:solidFill>
                  <a:srgbClr val="5FCAF4"/>
                </a:solidFill>
                <a:effectLst>
                  <a:outerShdw blurRad="50800" dist="38100" dir="2700000" algn="tl" rotWithShape="0">
                    <a:prstClr val="black">
                      <a:alpha val="40000"/>
                    </a:prstClr>
                  </a:outerShdw>
                </a:effectLst>
              </a:rPr>
              <a:t>SOCIAL</a:t>
            </a:r>
          </a:p>
          <a:p>
            <a:pPr algn="ctr"/>
            <a:r>
              <a:rPr lang="en-US" sz="13800" b="1" spc="300" dirty="0">
                <a:solidFill>
                  <a:srgbClr val="5FCAF4"/>
                </a:solidFill>
                <a:effectLst>
                  <a:outerShdw blurRad="50800" dist="38100" dir="2700000" algn="tl" rotWithShape="0">
                    <a:prstClr val="black">
                      <a:alpha val="40000"/>
                    </a:prstClr>
                  </a:outerShdw>
                </a:effectLst>
              </a:rPr>
              <a:t>MEDIA</a:t>
            </a:r>
          </a:p>
        </p:txBody>
      </p:sp>
      <p:sp>
        <p:nvSpPr>
          <p:cNvPr id="5" name="Rectangle 4"/>
          <p:cNvSpPr/>
          <p:nvPr/>
        </p:nvSpPr>
        <p:spPr>
          <a:xfrm>
            <a:off x="8212016" y="6211669"/>
            <a:ext cx="931984" cy="646331"/>
          </a:xfrm>
          <a:prstGeom prst="rect">
            <a:avLst/>
          </a:prstGeom>
        </p:spPr>
        <p:txBody>
          <a:bodyPr wrap="square">
            <a:spAutoFit/>
          </a:bodyPr>
          <a:lstStyle/>
          <a:p>
            <a:pPr algn="ctr"/>
            <a:r>
              <a:rPr lang="en-US" sz="3600" b="1" spc="300" dirty="0">
                <a:solidFill>
                  <a:srgbClr val="5FCAF4"/>
                </a:solidFill>
                <a:effectLst>
                  <a:outerShdw blurRad="50800" dist="38100" dir="2700000" algn="tl" rotWithShape="0">
                    <a:prstClr val="black">
                      <a:alpha val="40000"/>
                    </a:prstClr>
                  </a:outerShdw>
                </a:effectLst>
              </a:rPr>
              <a:t>3</a:t>
            </a:r>
          </a:p>
        </p:txBody>
      </p:sp>
    </p:spTree>
    <p:extLst>
      <p:ext uri="{BB962C8B-B14F-4D97-AF65-F5344CB8AC3E}">
        <p14:creationId xmlns:p14="http://schemas.microsoft.com/office/powerpoint/2010/main" val="19725167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358D-4367-B848-E6F1-460AFCF2003C}"/>
              </a:ext>
            </a:extLst>
          </p:cNvPr>
          <p:cNvSpPr>
            <a:spLocks noGrp="1"/>
          </p:cNvSpPr>
          <p:nvPr>
            <p:ph type="title"/>
          </p:nvPr>
        </p:nvSpPr>
        <p:spPr/>
        <p:txBody>
          <a:bodyPr/>
          <a:lstStyle/>
          <a:p>
            <a:endParaRPr lang="en-US"/>
          </a:p>
        </p:txBody>
      </p:sp>
      <p:pic>
        <p:nvPicPr>
          <p:cNvPr id="7" name="Content Placeholder 6" descr="A picture containing table&#10;&#10;Description automatically generated">
            <a:extLst>
              <a:ext uri="{FF2B5EF4-FFF2-40B4-BE49-F238E27FC236}">
                <a16:creationId xmlns:a16="http://schemas.microsoft.com/office/drawing/2014/main" id="{B7886304-37E0-4B16-8300-7BE92C8C0BFD}"/>
              </a:ext>
            </a:extLst>
          </p:cNvPr>
          <p:cNvPicPr>
            <a:picLocks noGrp="1" noChangeAspect="1"/>
          </p:cNvPicPr>
          <p:nvPr>
            <p:ph idx="1"/>
          </p:nvPr>
        </p:nvPicPr>
        <p:blipFill>
          <a:blip r:embed="rId2"/>
          <a:stretch>
            <a:fillRect/>
          </a:stretch>
        </p:blipFill>
        <p:spPr>
          <a:xfrm>
            <a:off x="772591" y="1600200"/>
            <a:ext cx="7598818" cy="4525963"/>
          </a:xfr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38ED722-39A7-CB53-0A6E-41CD1026F49B}"/>
                  </a:ext>
                </a:extLst>
              </p:cNvPr>
              <p:cNvGraphicFramePr>
                <a:graphicFrameLocks noChangeAspect="1"/>
              </p:cNvGraphicFramePr>
              <p:nvPr>
                <p:extLst>
                  <p:ext uri="{D42A27DB-BD31-4B8C-83A1-F6EECF244321}">
                    <p14:modId xmlns:p14="http://schemas.microsoft.com/office/powerpoint/2010/main" val="363270725"/>
                  </p:ext>
                </p:extLst>
              </p:nvPr>
            </p:nvGraphicFramePr>
            <p:xfrm>
              <a:off x="457201" y="165782"/>
              <a:ext cx="8229600" cy="1251856"/>
            </p:xfrm>
            <a:graphic>
              <a:graphicData uri="http://schemas.microsoft.com/office/powerpoint/2016/slidezoom">
                <pslz:sldZm>
                  <pslz:sldZmObj sldId="338" cId="1972516750">
                    <pslz:zmPr id="{2E0B0E07-0434-4D94-90AD-29966DC2272D}" returnToParent="0" transitionDur="1000">
                      <p166:blipFill xmlns:p166="http://schemas.microsoft.com/office/powerpoint/2016/6/main">
                        <a:blip r:embed="rId3"/>
                        <a:stretch>
                          <a:fillRect/>
                        </a:stretch>
                      </p166:blipFill>
                      <p166:spPr xmlns:p166="http://schemas.microsoft.com/office/powerpoint/2016/6/main">
                        <a:xfrm>
                          <a:off x="0" y="0"/>
                          <a:ext cx="8229600" cy="1251856"/>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738ED722-39A7-CB53-0A6E-41CD1026F49B}"/>
                  </a:ext>
                </a:extLst>
              </p:cNvPr>
              <p:cNvPicPr>
                <a:picLocks noGrp="1" noRot="1" noChangeAspect="1" noMove="1" noResize="1" noEditPoints="1" noAdjustHandles="1" noChangeArrowheads="1" noChangeShapeType="1"/>
              </p:cNvPicPr>
              <p:nvPr/>
            </p:nvPicPr>
            <p:blipFill>
              <a:blip r:embed="rId4"/>
              <a:stretch>
                <a:fillRect/>
              </a:stretch>
            </p:blipFill>
            <p:spPr>
              <a:xfrm>
                <a:off x="457201" y="165782"/>
                <a:ext cx="8229600" cy="1251856"/>
              </a:xfrm>
              <a:prstGeom prst="rect">
                <a:avLst/>
              </a:prstGeom>
              <a:ln w="3175">
                <a:solidFill>
                  <a:prstClr val="ltGray"/>
                </a:solidFill>
              </a:ln>
            </p:spPr>
          </p:pic>
        </mc:Fallback>
      </mc:AlternateContent>
    </p:spTree>
    <p:extLst>
      <p:ext uri="{BB962C8B-B14F-4D97-AF65-F5344CB8AC3E}">
        <p14:creationId xmlns:p14="http://schemas.microsoft.com/office/powerpoint/2010/main" val="40043156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6" name="Rectangle 5"/>
          <p:cNvSpPr/>
          <p:nvPr/>
        </p:nvSpPr>
        <p:spPr>
          <a:xfrm>
            <a:off x="146583" y="-2027"/>
            <a:ext cx="8837201" cy="1015663"/>
          </a:xfrm>
          <a:prstGeom prst="rect">
            <a:avLst/>
          </a:prstGeom>
        </p:spPr>
        <p:txBody>
          <a:bodyPr wrap="square">
            <a:spAutoFit/>
          </a:bodyPr>
          <a:lstStyle/>
          <a:p>
            <a:pPr algn="ctr"/>
            <a:r>
              <a:rPr lang="en-US" sz="6000" b="1" spc="300" dirty="0">
                <a:solidFill>
                  <a:srgbClr val="5FCAF4"/>
                </a:solidFill>
                <a:effectLst>
                  <a:outerShdw blurRad="50800" dist="38100" dir="2700000" algn="tl" rotWithShape="0">
                    <a:prstClr val="black">
                      <a:alpha val="40000"/>
                    </a:prstClr>
                  </a:outerShdw>
                </a:effectLst>
              </a:rPr>
              <a:t>GENERAL MARKETING</a:t>
            </a:r>
          </a:p>
        </p:txBody>
      </p:sp>
      <p:grpSp>
        <p:nvGrpSpPr>
          <p:cNvPr id="10" name="Group 9"/>
          <p:cNvGrpSpPr/>
          <p:nvPr/>
        </p:nvGrpSpPr>
        <p:grpSpPr>
          <a:xfrm>
            <a:off x="573104" y="1187056"/>
            <a:ext cx="7440597" cy="2395911"/>
            <a:chOff x="-354241" y="-1580465"/>
            <a:chExt cx="4983105" cy="3064581"/>
          </a:xfrm>
        </p:grpSpPr>
        <p:sp>
          <p:nvSpPr>
            <p:cNvPr id="11" name="Rounded Rectangular Callout 10"/>
            <p:cNvSpPr/>
            <p:nvPr/>
          </p:nvSpPr>
          <p:spPr>
            <a:xfrm>
              <a:off x="-354241" y="-1580465"/>
              <a:ext cx="4983105" cy="3064581"/>
            </a:xfrm>
            <a:prstGeom prst="wedgeRoundRectCallout">
              <a:avLst>
                <a:gd name="adj1" fmla="val 64945"/>
                <a:gd name="adj2" fmla="val -226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257023" y="-1410317"/>
              <a:ext cx="4648200" cy="2554545"/>
            </a:xfrm>
            <a:prstGeom prst="rect">
              <a:avLst/>
            </a:prstGeom>
            <a:noFill/>
          </p:spPr>
          <p:txBody>
            <a:bodyPr wrap="square" lIns="91440" tIns="45720" rIns="91440" bIns="45720">
              <a:spAutoFit/>
            </a:bodyPr>
            <a:lstStyle/>
            <a:p>
              <a:r>
                <a:rPr lang="en-US" sz="4000" b="1" dirty="0">
                  <a:solidFill>
                    <a:schemeClr val="bg1"/>
                  </a:solidFill>
                </a:rPr>
                <a:t>% of Online adults aged 18-34 are most likely follow a brand via social networking (95%).</a:t>
              </a:r>
            </a:p>
          </p:txBody>
        </p:sp>
      </p:grpSp>
      <p:grpSp>
        <p:nvGrpSpPr>
          <p:cNvPr id="3" name="Group 2"/>
          <p:cNvGrpSpPr/>
          <p:nvPr/>
        </p:nvGrpSpPr>
        <p:grpSpPr>
          <a:xfrm>
            <a:off x="1170003" y="3937001"/>
            <a:ext cx="7440597" cy="2692400"/>
            <a:chOff x="1170003" y="3937001"/>
            <a:chExt cx="7440597" cy="2692400"/>
          </a:xfrm>
        </p:grpSpPr>
        <p:sp>
          <p:nvSpPr>
            <p:cNvPr id="7" name="Rounded Rectangular Callout 6"/>
            <p:cNvSpPr/>
            <p:nvPr/>
          </p:nvSpPr>
          <p:spPr>
            <a:xfrm>
              <a:off x="1170003" y="3937001"/>
              <a:ext cx="7440597" cy="2692400"/>
            </a:xfrm>
            <a:prstGeom prst="wedgeRoundRectCallout">
              <a:avLst>
                <a:gd name="adj1" fmla="val -66141"/>
                <a:gd name="adj2" fmla="val 266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333500" y="3992189"/>
              <a:ext cx="7162800" cy="2554545"/>
            </a:xfrm>
            <a:prstGeom prst="rect">
              <a:avLst/>
            </a:prstGeom>
          </p:spPr>
          <p:txBody>
            <a:bodyPr wrap="square">
              <a:spAutoFit/>
            </a:bodyPr>
            <a:lstStyle/>
            <a:p>
              <a:pPr algn="r"/>
              <a:r>
                <a:rPr lang="en-US" sz="4000" b="1" dirty="0">
                  <a:solidFill>
                    <a:srgbClr val="FFFFFF"/>
                  </a:solidFill>
                </a:rPr>
                <a:t>71% of consumers who have had a good social media service experience with a brand are likely to recommend it to others.</a:t>
              </a:r>
            </a:p>
          </p:txBody>
        </p:sp>
      </p:grpSp>
      <p:sp>
        <p:nvSpPr>
          <p:cNvPr id="16" name="Rectangle 15"/>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9" name="Rounded Rectangle 8"/>
          <p:cNvSpPr/>
          <p:nvPr/>
        </p:nvSpPr>
        <p:spPr>
          <a:xfrm>
            <a:off x="5384800" y="2616200"/>
            <a:ext cx="15240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308100" y="4127500"/>
            <a:ext cx="6731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6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7" grpId="0" animBg="1"/>
      <p:bldP spid="17"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6" name="Rectangle 5"/>
          <p:cNvSpPr/>
          <p:nvPr/>
        </p:nvSpPr>
        <p:spPr>
          <a:xfrm>
            <a:off x="146583" y="-2027"/>
            <a:ext cx="8837201" cy="1015663"/>
          </a:xfrm>
          <a:prstGeom prst="rect">
            <a:avLst/>
          </a:prstGeom>
        </p:spPr>
        <p:txBody>
          <a:bodyPr wrap="square">
            <a:spAutoFit/>
          </a:bodyPr>
          <a:lstStyle/>
          <a:p>
            <a:pPr algn="ctr"/>
            <a:r>
              <a:rPr lang="en-US" sz="6000" b="1" spc="300" dirty="0">
                <a:solidFill>
                  <a:srgbClr val="5FCAF4"/>
                </a:solidFill>
                <a:effectLst>
                  <a:outerShdw blurRad="50800" dist="38100" dir="2700000" algn="tl" rotWithShape="0">
                    <a:prstClr val="black">
                      <a:alpha val="40000"/>
                    </a:prstClr>
                  </a:outerShdw>
                </a:effectLst>
              </a:rPr>
              <a:t>GENERAL MARKETING</a:t>
            </a:r>
          </a:p>
        </p:txBody>
      </p:sp>
      <p:grpSp>
        <p:nvGrpSpPr>
          <p:cNvPr id="5" name="Group 4"/>
          <p:cNvGrpSpPr/>
          <p:nvPr/>
        </p:nvGrpSpPr>
        <p:grpSpPr>
          <a:xfrm>
            <a:off x="573104" y="1187056"/>
            <a:ext cx="7440597" cy="2395911"/>
            <a:chOff x="573104" y="1187056"/>
            <a:chExt cx="7440597" cy="2395911"/>
          </a:xfrm>
        </p:grpSpPr>
        <p:sp>
          <p:nvSpPr>
            <p:cNvPr id="11" name="Rounded Rectangular Callout 10"/>
            <p:cNvSpPr/>
            <p:nvPr/>
          </p:nvSpPr>
          <p:spPr>
            <a:xfrm>
              <a:off x="573104" y="1187056"/>
              <a:ext cx="7440597" cy="2395911"/>
            </a:xfrm>
            <a:prstGeom prst="wedgeRoundRectCallout">
              <a:avLst>
                <a:gd name="adj1" fmla="val 64945"/>
                <a:gd name="adj2" fmla="val -226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838200" y="1187056"/>
              <a:ext cx="7010400" cy="2308324"/>
            </a:xfrm>
            <a:prstGeom prst="rect">
              <a:avLst/>
            </a:prstGeom>
          </p:spPr>
          <p:txBody>
            <a:bodyPr wrap="square">
              <a:spAutoFit/>
            </a:bodyPr>
            <a:lstStyle/>
            <a:p>
              <a:r>
                <a:rPr lang="en-US" sz="3600" b="1" dirty="0">
                  <a:solidFill>
                    <a:srgbClr val="FFFFFF"/>
                  </a:solidFill>
                </a:rPr>
                <a:t>There are 1.65 billion active mobile social accounts globally with 1 million new active mobile social users added every day.</a:t>
              </a:r>
            </a:p>
          </p:txBody>
        </p:sp>
      </p:grpSp>
      <p:grpSp>
        <p:nvGrpSpPr>
          <p:cNvPr id="12" name="Group 11"/>
          <p:cNvGrpSpPr/>
          <p:nvPr/>
        </p:nvGrpSpPr>
        <p:grpSpPr>
          <a:xfrm>
            <a:off x="1170003" y="3961754"/>
            <a:ext cx="7440597" cy="2210446"/>
            <a:chOff x="1170003" y="3612315"/>
            <a:chExt cx="7440597" cy="2692400"/>
          </a:xfrm>
        </p:grpSpPr>
        <p:sp>
          <p:nvSpPr>
            <p:cNvPr id="7" name="Rounded Rectangular Callout 6"/>
            <p:cNvSpPr/>
            <p:nvPr/>
          </p:nvSpPr>
          <p:spPr>
            <a:xfrm>
              <a:off x="1170003" y="3612315"/>
              <a:ext cx="7440597" cy="2692400"/>
            </a:xfrm>
            <a:prstGeom prst="wedgeRoundRectCallout">
              <a:avLst>
                <a:gd name="adj1" fmla="val -66141"/>
                <a:gd name="adj2" fmla="val 266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346200" y="3774836"/>
              <a:ext cx="7048500" cy="1938992"/>
            </a:xfrm>
            <a:prstGeom prst="rect">
              <a:avLst/>
            </a:prstGeom>
          </p:spPr>
          <p:txBody>
            <a:bodyPr wrap="square">
              <a:spAutoFit/>
            </a:bodyPr>
            <a:lstStyle/>
            <a:p>
              <a:pPr algn="r"/>
              <a:r>
                <a:rPr lang="en-US" sz="4000" b="1" dirty="0">
                  <a:solidFill>
                    <a:srgbClr val="FFFFFF"/>
                  </a:solidFill>
                </a:rPr>
                <a:t>96% of the people that discuss brands online do not follow those brands’ owned profiles. </a:t>
              </a:r>
            </a:p>
          </p:txBody>
        </p:sp>
      </p:grpSp>
      <p:sp>
        <p:nvSpPr>
          <p:cNvPr id="13" name="Rectangle 12"/>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16" name="Rounded Rectangle 15"/>
          <p:cNvSpPr/>
          <p:nvPr/>
        </p:nvSpPr>
        <p:spPr>
          <a:xfrm>
            <a:off x="2857500" y="1282700"/>
            <a:ext cx="20955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346200" y="4229100"/>
            <a:ext cx="1047749"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46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6" name="Rectangle 5"/>
          <p:cNvSpPr/>
          <p:nvPr/>
        </p:nvSpPr>
        <p:spPr>
          <a:xfrm>
            <a:off x="146583" y="-2027"/>
            <a:ext cx="8837201" cy="1015663"/>
          </a:xfrm>
          <a:prstGeom prst="rect">
            <a:avLst/>
          </a:prstGeom>
        </p:spPr>
        <p:txBody>
          <a:bodyPr wrap="square">
            <a:spAutoFit/>
          </a:bodyPr>
          <a:lstStyle/>
          <a:p>
            <a:pPr algn="ctr"/>
            <a:r>
              <a:rPr lang="en-US" sz="6000" b="1" spc="300" dirty="0">
                <a:solidFill>
                  <a:srgbClr val="5FCAF4"/>
                </a:solidFill>
                <a:effectLst>
                  <a:outerShdw blurRad="50800" dist="38100" dir="2700000" algn="tl" rotWithShape="0">
                    <a:prstClr val="black">
                      <a:alpha val="40000"/>
                    </a:prstClr>
                  </a:outerShdw>
                </a:effectLst>
              </a:rPr>
              <a:t>GENERAL MARKETING</a:t>
            </a:r>
          </a:p>
        </p:txBody>
      </p:sp>
      <p:grpSp>
        <p:nvGrpSpPr>
          <p:cNvPr id="8" name="Group 7"/>
          <p:cNvGrpSpPr/>
          <p:nvPr/>
        </p:nvGrpSpPr>
        <p:grpSpPr>
          <a:xfrm>
            <a:off x="573104" y="1187056"/>
            <a:ext cx="7440597" cy="2762644"/>
            <a:chOff x="573104" y="1187056"/>
            <a:chExt cx="7440597" cy="2762644"/>
          </a:xfrm>
        </p:grpSpPr>
        <p:sp>
          <p:nvSpPr>
            <p:cNvPr id="11" name="Rounded Rectangular Callout 10"/>
            <p:cNvSpPr/>
            <p:nvPr/>
          </p:nvSpPr>
          <p:spPr>
            <a:xfrm>
              <a:off x="573104" y="1187056"/>
              <a:ext cx="7440597" cy="2762644"/>
            </a:xfrm>
            <a:prstGeom prst="wedgeRoundRectCallout">
              <a:avLst>
                <a:gd name="adj1" fmla="val 64945"/>
                <a:gd name="adj2" fmla="val -226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876300" y="1187056"/>
              <a:ext cx="6972300" cy="2554545"/>
            </a:xfrm>
            <a:prstGeom prst="rect">
              <a:avLst/>
            </a:prstGeom>
          </p:spPr>
          <p:txBody>
            <a:bodyPr wrap="square">
              <a:spAutoFit/>
            </a:bodyPr>
            <a:lstStyle/>
            <a:p>
              <a:r>
                <a:rPr lang="en-US" sz="4000" b="1" dirty="0">
                  <a:solidFill>
                    <a:srgbClr val="FFFFFF"/>
                  </a:solidFill>
                </a:rPr>
                <a:t>Visual content is more than 40 times more likely to get shared on social media than other types of content.</a:t>
              </a:r>
            </a:p>
          </p:txBody>
        </p:sp>
      </p:grpSp>
      <p:sp>
        <p:nvSpPr>
          <p:cNvPr id="12" name="Rectangle 11"/>
          <p:cNvSpPr/>
          <p:nvPr/>
        </p:nvSpPr>
        <p:spPr>
          <a:xfrm>
            <a:off x="3093916" y="6342320"/>
            <a:ext cx="6050084" cy="400110"/>
          </a:xfrm>
          <a:prstGeom prst="rect">
            <a:avLst/>
          </a:prstGeom>
        </p:spPr>
        <p:txBody>
          <a:bodyPr wrap="square">
            <a:spAutoFit/>
          </a:bodyPr>
          <a:lstStyle/>
          <a:p>
            <a:pPr algn="r"/>
            <a:r>
              <a:rPr lang="en-US" sz="2000" dirty="0"/>
              <a:t>SOURCE: DREAMGROW.COM</a:t>
            </a:r>
          </a:p>
        </p:txBody>
      </p:sp>
      <p:sp>
        <p:nvSpPr>
          <p:cNvPr id="13" name="Rounded Rectangle 12"/>
          <p:cNvSpPr/>
          <p:nvPr/>
        </p:nvSpPr>
        <p:spPr>
          <a:xfrm>
            <a:off x="6832600" y="1282700"/>
            <a:ext cx="825500" cy="596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259F9901218646A23327731D305BC8" ma:contentTypeVersion="7" ma:contentTypeDescription="Create a new document." ma:contentTypeScope="" ma:versionID="43420186e59e7da43de4c12eec7e36f3">
  <xsd:schema xmlns:xsd="http://www.w3.org/2001/XMLSchema" xmlns:xs="http://www.w3.org/2001/XMLSchema" xmlns:p="http://schemas.microsoft.com/office/2006/metadata/properties" xmlns:ns3="8bb234a6-8e91-481d-8e39-06efbfd3638a" xmlns:ns4="25bd818b-e8d4-4139-9471-378a2dc5feab" targetNamespace="http://schemas.microsoft.com/office/2006/metadata/properties" ma:root="true" ma:fieldsID="30bb7d72cfd3cd039f82e893e838d7c9" ns3:_="" ns4:_="">
    <xsd:import namespace="8bb234a6-8e91-481d-8e39-06efbfd3638a"/>
    <xsd:import namespace="25bd818b-e8d4-4139-9471-378a2dc5fea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234a6-8e91-481d-8e39-06efbfd363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bd818b-e8d4-4139-9471-378a2dc5fe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E7A365-19B3-4A3D-A8ED-D5B2F68BD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234a6-8e91-481d-8e39-06efbfd3638a"/>
    <ds:schemaRef ds:uri="25bd818b-e8d4-4139-9471-378a2dc5fe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023F9D-2F1E-4689-AB7B-EFD957F167CF}">
  <ds:schemaRefs>
    <ds:schemaRef ds:uri="http://schemas.microsoft.com/sharepoint/v3/contenttype/forms"/>
  </ds:schemaRefs>
</ds:datastoreItem>
</file>

<file path=customXml/itemProps3.xml><?xml version="1.0" encoding="utf-8"?>
<ds:datastoreItem xmlns:ds="http://schemas.openxmlformats.org/officeDocument/2006/customXml" ds:itemID="{2C4634F0-49F2-4787-8D2D-78A17F90D488}">
  <ds:schemaRefs>
    <ds:schemaRef ds:uri="http://schemas.openxmlformats.org/package/2006/metadata/core-properties"/>
    <ds:schemaRef ds:uri="http://purl.org/dc/elements/1.1/"/>
    <ds:schemaRef ds:uri="http://purl.org/dc/dcmitype/"/>
    <ds:schemaRef ds:uri="25bd818b-e8d4-4139-9471-378a2dc5feab"/>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8bb234a6-8e91-481d-8e39-06efbfd3638a"/>
  </ds:schemaRefs>
</ds:datastoreItem>
</file>

<file path=docProps/app.xml><?xml version="1.0" encoding="utf-8"?>
<Properties xmlns="http://schemas.openxmlformats.org/officeDocument/2006/extended-properties" xmlns:vt="http://schemas.openxmlformats.org/officeDocument/2006/docPropsVTypes">
  <Template>Ion Boardroom</Template>
  <TotalTime>19099</TotalTime>
  <Words>4380</Words>
  <Application>Microsoft Office PowerPoint</Application>
  <PresentationFormat>On-screen Show (4:3)</PresentationFormat>
  <Paragraphs>456</Paragraphs>
  <Slides>158</Slides>
  <Notes>8</Notes>
  <HiddenSlides>0</HiddenSlides>
  <MMClips>8</MMClips>
  <ScaleCrop>false</ScaleCrop>
  <HeadingPairs>
    <vt:vector size="4" baseType="variant">
      <vt:variant>
        <vt:lpstr>Theme</vt:lpstr>
      </vt:variant>
      <vt:variant>
        <vt:i4>1</vt:i4>
      </vt:variant>
      <vt:variant>
        <vt:lpstr>Slide Titles</vt:lpstr>
      </vt:variant>
      <vt:variant>
        <vt:i4>158</vt:i4>
      </vt:variant>
    </vt:vector>
  </HeadingPairs>
  <TitlesOfParts>
    <vt:vector size="1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Pinterest is a valuable source for many including Millennials:  Global monthly active users are 444 million, as per Statista. Out of all, 90.45 million active users are from the U.S. 38.8% of Pinterest users are in the age group of 25-34. Pinterest has 78.1 million female users and 21.9 million male users in the U.S. More than 75% of Pinterest users are from outside the U.S. Females make up more than 70% of the users on the platform. 19.7% of Pinterest users are in the age group of 18-24. 86% of millennials use Pinterest to plan life events. 63% of millennials use the platform to search for products and services. Over 75 billion pins have been uploaded to Pinterest. Some 43% of Internet users in the U.S. have a Pinterest account. High-income households are twice as likely to use Pinterest as low-income households. 45+ Pinterest Statistics to Boost Social Selling in 2022 (socialpilot.co) </vt:lpstr>
      <vt:lpstr>CANVA</vt:lpstr>
      <vt:lpstr>Video Apps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Mask</dc:creator>
  <cp:lastModifiedBy>Jacel Galloway</cp:lastModifiedBy>
  <cp:revision>185</cp:revision>
  <dcterms:created xsi:type="dcterms:W3CDTF">2016-04-19T02:25:02Z</dcterms:created>
  <dcterms:modified xsi:type="dcterms:W3CDTF">2024-04-16T00:55:32Z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0x0101004F259F9901218646A23327731D305BC8</vt:lpwstr>
  </property>
</Properties>
</file>